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96" r:id="rId2"/>
    <p:sldId id="297" r:id="rId3"/>
    <p:sldId id="302" r:id="rId4"/>
    <p:sldId id="337" r:id="rId5"/>
    <p:sldId id="303" r:id="rId6"/>
    <p:sldId id="346" r:id="rId7"/>
    <p:sldId id="261" r:id="rId8"/>
    <p:sldId id="311" r:id="rId9"/>
    <p:sldId id="436" r:id="rId10"/>
    <p:sldId id="435" r:id="rId11"/>
    <p:sldId id="427" r:id="rId12"/>
    <p:sldId id="324" r:id="rId13"/>
    <p:sldId id="314" r:id="rId14"/>
    <p:sldId id="322" r:id="rId15"/>
    <p:sldId id="313" r:id="rId16"/>
    <p:sldId id="428" r:id="rId17"/>
    <p:sldId id="429" r:id="rId18"/>
    <p:sldId id="326" r:id="rId19"/>
    <p:sldId id="331" r:id="rId20"/>
    <p:sldId id="430" r:id="rId21"/>
    <p:sldId id="349" r:id="rId22"/>
    <p:sldId id="350" r:id="rId23"/>
    <p:sldId id="431" r:id="rId24"/>
    <p:sldId id="339" r:id="rId25"/>
    <p:sldId id="340" r:id="rId26"/>
    <p:sldId id="295" r:id="rId27"/>
    <p:sldId id="301" r:id="rId28"/>
    <p:sldId id="406" r:id="rId29"/>
    <p:sldId id="344" r:id="rId30"/>
    <p:sldId id="419" r:id="rId31"/>
    <p:sldId id="420" r:id="rId32"/>
    <p:sldId id="421" r:id="rId33"/>
    <p:sldId id="422" r:id="rId34"/>
    <p:sldId id="423" r:id="rId35"/>
    <p:sldId id="424" r:id="rId36"/>
    <p:sldId id="425" r:id="rId37"/>
    <p:sldId id="426" r:id="rId38"/>
    <p:sldId id="335" r:id="rId39"/>
    <p:sldId id="336" r:id="rId40"/>
    <p:sldId id="347" r:id="rId41"/>
    <p:sldId id="409" r:id="rId42"/>
    <p:sldId id="410" r:id="rId43"/>
    <p:sldId id="411" r:id="rId44"/>
    <p:sldId id="332" r:id="rId45"/>
    <p:sldId id="333" r:id="rId46"/>
    <p:sldId id="334" r:id="rId47"/>
    <p:sldId id="412" r:id="rId48"/>
    <p:sldId id="413" r:id="rId49"/>
    <p:sldId id="414" r:id="rId50"/>
    <p:sldId id="415" r:id="rId51"/>
    <p:sldId id="416" r:id="rId52"/>
    <p:sldId id="417" r:id="rId53"/>
    <p:sldId id="418" r:id="rId54"/>
    <p:sldId id="407" r:id="rId55"/>
    <p:sldId id="408" r:id="rId56"/>
    <p:sldId id="373" r:id="rId57"/>
    <p:sldId id="374" r:id="rId58"/>
    <p:sldId id="399" r:id="rId59"/>
    <p:sldId id="400" r:id="rId60"/>
    <p:sldId id="401" r:id="rId61"/>
    <p:sldId id="434" r:id="rId62"/>
    <p:sldId id="437" r:id="rId63"/>
    <p:sldId id="438" r:id="rId64"/>
    <p:sldId id="403" r:id="rId65"/>
    <p:sldId id="404" r:id="rId66"/>
    <p:sldId id="405" r:id="rId67"/>
    <p:sldId id="305" r:id="rId6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DE8DD22-B65B-4E28-9F29-690797D3DB05}">
          <p14:sldIdLst>
            <p14:sldId id="296"/>
            <p14:sldId id="297"/>
            <p14:sldId id="302"/>
            <p14:sldId id="337"/>
          </p14:sldIdLst>
        </p14:section>
        <p14:section name="Animation Lab" id="{F58B479E-BC6A-4435-9187-F815BA0D643A}">
          <p14:sldIdLst>
            <p14:sldId id="303"/>
            <p14:sldId id="346"/>
            <p14:sldId id="261"/>
            <p14:sldId id="311"/>
          </p14:sldIdLst>
        </p14:section>
        <p14:section name="Tooltips Lab" id="{AB3F9FCF-2562-4E6E-B0CF-D9C4A5241F55}">
          <p14:sldIdLst>
            <p14:sldId id="436"/>
            <p14:sldId id="435"/>
          </p14:sldIdLst>
        </p14:section>
        <p14:section name="Zoom Lab" id="{8FBB5DDD-85A8-4EB1-9818-18CBF6656E7C}">
          <p14:sldIdLst>
            <p14:sldId id="427"/>
            <p14:sldId id="324"/>
            <p14:sldId id="314"/>
            <p14:sldId id="322"/>
            <p14:sldId id="313"/>
            <p14:sldId id="428"/>
          </p14:sldIdLst>
        </p14:section>
        <p14:section name="Narrations/Captions Lab" id="{A9769C45-8345-410D-A2DA-6DEBD5D41D7C}">
          <p14:sldIdLst>
            <p14:sldId id="429"/>
            <p14:sldId id="326"/>
            <p14:sldId id="331"/>
          </p14:sldIdLst>
        </p14:section>
        <p14:section name="Highlight Lab" id="{523AD857-87C5-4037-9C33-D484CD034445}">
          <p14:sldIdLst>
            <p14:sldId id="430"/>
            <p14:sldId id="349"/>
            <p14:sldId id="350"/>
          </p14:sldIdLst>
        </p14:section>
        <p14:section name="Effects Lab" id="{925BCDC8-8867-4D31-AB2A-57BC4BC1A239}">
          <p14:sldIdLst>
            <p14:sldId id="431"/>
            <p14:sldId id="339"/>
            <p14:sldId id="340"/>
            <p14:sldId id="295"/>
            <p14:sldId id="301"/>
            <p14:sldId id="406"/>
            <p14:sldId id="344"/>
          </p14:sldIdLst>
        </p14:section>
        <p14:section name="Positions Lab" id="{5EFE3DE6-3E23-41E8-B018-E9553A536C9B}">
          <p14:sldIdLst>
            <p14:sldId id="419"/>
            <p14:sldId id="420"/>
            <p14:sldId id="421"/>
            <p14:sldId id="422"/>
          </p14:sldIdLst>
        </p14:section>
        <p14:section name="Resize Lab" id="{3CD361CB-521A-44F8-BE55-0794664F66CC}">
          <p14:sldIdLst>
            <p14:sldId id="423"/>
            <p14:sldId id="424"/>
            <p14:sldId id="425"/>
            <p14:sldId id="426"/>
          </p14:sldIdLst>
        </p14:section>
        <p14:section name="Colors Lab" id="{A8248386-9DC1-49CE-AA2E-485D398D282B}">
          <p14:sldIdLst>
            <p14:sldId id="335"/>
            <p14:sldId id="336"/>
            <p14:sldId id="347"/>
          </p14:sldIdLst>
        </p14:section>
        <p14:section name="Sync Lab" id="{0FB9F0BA-FAE0-4E36-BEA7-6C5BD97B928A}">
          <p14:sldIdLst>
            <p14:sldId id="409"/>
            <p14:sldId id="410"/>
            <p14:sldId id="411"/>
          </p14:sldIdLst>
        </p14:section>
        <p14:section name="Shapes Lab" id="{5FA21AB1-D2E0-43AB-9D6E-D4B133EACC31}">
          <p14:sldIdLst>
            <p14:sldId id="332"/>
            <p14:sldId id="333"/>
            <p14:sldId id="334"/>
          </p14:sldIdLst>
        </p14:section>
        <p14:section name="Crop Lab" id="{0BFEEBDD-0E5D-4570-A2FE-757F9F859FE4}">
          <p14:sldIdLst>
            <p14:sldId id="412"/>
            <p14:sldId id="413"/>
            <p14:sldId id="414"/>
            <p14:sldId id="415"/>
          </p14:sldIdLst>
        </p14:section>
        <p14:section name="Paste Lab" id="{F037FC2F-1742-46E3-B86D-F0EF0A474E59}">
          <p14:sldIdLst>
            <p14:sldId id="416"/>
            <p14:sldId id="417"/>
            <p14:sldId id="418"/>
          </p14:sldIdLst>
        </p14:section>
        <p14:section name="Timer Lab" id="{2ECBD791-C8EC-4DCB-B18F-A041F8EBAF64}">
          <p14:sldIdLst>
            <p14:sldId id="407"/>
            <p14:sldId id="408"/>
          </p14:sldIdLst>
        </p14:section>
        <p14:section name="Agenda Lab" id="{D30EE640-5A8D-4C4E-B791-6DB4189C7B56}">
          <p14:sldIdLst>
            <p14:sldId id="373"/>
            <p14:sldId id="374"/>
            <p14:sldId id="399"/>
            <p14:sldId id="400"/>
            <p14:sldId id="401"/>
            <p14:sldId id="434"/>
          </p14:sldIdLst>
        </p14:section>
        <p14:section name="e-Learning Lab" id="{3EBDCBD6-429E-4683-9F6E-3DC099449594}">
          <p14:sldIdLst>
            <p14:sldId id="437"/>
            <p14:sldId id="438"/>
          </p14:sldIdLst>
        </p14:section>
        <p14:section name="Picture Slides Lab" id="{0A96FF8A-1EBC-467F-980E-0A89A1EF7B3B}">
          <p14:sldIdLst>
            <p14:sldId id="403"/>
            <p14:sldId id="404"/>
            <p14:sldId id="405"/>
          </p14:sldIdLst>
        </p14:section>
        <p14:section name="Wrap up" id="{5BBA1A93-B239-4917-BAC7-9CBE7A60C0BF}">
          <p14:sldIdLst>
            <p14:sldId id="30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9646"/>
    <a:srgbClr val="4F81BD"/>
    <a:srgbClr val="9BBB59"/>
    <a:srgbClr val="8064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916" autoAdjust="0"/>
  </p:normalViewPr>
  <p:slideViewPr>
    <p:cSldViewPr>
      <p:cViewPr varScale="1">
        <p:scale>
          <a:sx n="57" d="100"/>
          <a:sy n="57" d="100"/>
        </p:scale>
        <p:origin x="1184" y="44"/>
      </p:cViewPr>
      <p:guideLst>
        <p:guide orient="horz" pos="2160"/>
        <p:guide pos="2880"/>
      </p:guideLst>
    </p:cSldViewPr>
  </p:slideViewPr>
  <p:notesTextViewPr>
    <p:cViewPr>
      <p:scale>
        <a:sx n="100" d="100"/>
        <a:sy n="100" d="100"/>
      </p:scale>
      <p:origin x="0" y="0"/>
    </p:cViewPr>
  </p:notesTextViewPr>
  <p:sorterViewPr>
    <p:cViewPr>
      <p:scale>
        <a:sx n="81" d="100"/>
        <a:sy n="81" d="100"/>
      </p:scale>
      <p:origin x="0" y="25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traceFormat>
        <inkml:channelProperties>
          <inkml:channelProperty channel="X" name="resolution" value="5654.35693" units="1/cm"/>
          <inkml:channelProperty channel="Y" name="resolution" value="9046.65918" units="1/cm"/>
          <inkml:channelProperty channel="F" name="resolution" value="2.82441E-6" units="1/dev"/>
        </inkml:channelProperties>
      </inkml:inkSource>
      <inkml:timestamp xml:id="ts0" timeString="2014-01-02T03:13:45.777"/>
    </inkml:context>
    <inkml:brush xml:id="br0">
      <inkml:brushProperty name="width" value="0.15875" units="cm"/>
      <inkml:brushProperty name="height" value="0.15875" units="cm"/>
      <inkml:brushProperty name="color" value="#E46C0A"/>
      <inkml:brushProperty name="fitToCurve" value="1"/>
    </inkml:brush>
  </inkml:definitions>
  <inkml:trace contextRef="#ctx0" brushRef="#br0">86 0 82,'0'5'50,"-6"4"-50,-10-9 2,-13 0 10,25 0 4,4 0-13,0 0-6,0 0 0,0 0 4,0 0 2,0 0 5,0 0 7,0 0-2,0 0-4,0 0-3,0 0 0,0 0 1,0 0 1,0 0 6,0 0 4,0 0-1,-3 0 3,3 3-5,0-3-4,0 0-3,0 0-2,-3 0-2,3 3 2,0-3 1,-3 0 0,3 0 0,0 0 1,0 3-3,0-3-1,0 5 0,-3 10-1,-4 2 2,4 12-2,-4-5-1,7 10 1,-3-8 4,3 6-4,0 9-2,0-6 2,0 8 0,0-6-2,0 7 1,0-3 1,3 3-2,7-1-1,0 3 2,-1 3 0,8 1 2,-1 2-2,-7-6-1,4 0 2,3 4 0,7-4 1,-7 1-1,4-1-1,2 1-1,-4-1 4,6-1 0,2 3-8,-5-2 6,5-3-2,3-2 1,0-6 0,-3 2 0,3 0-1,-6-5-2,-4 1 4,7-5-2,3 4 0,-3 3 0,6-6-1,0 6 1,1-3 0,5 0 0,1 5-1,-10-2-1,5-3 1,0 0 0,-5-3 1,5-1 1,-5-1-2,4 2 1,-1-6-1,-6 3-1,-1-5 1,-8-5 0,-5-4 0,-2-6 0,0 0 1,-4 0 0,-3 0-1,7-4 2,-7 2-4,-3-4 2,4 2 0,-4-2 2,3 0 0,-3 0-1,0 0 2,0 0-1,0 0 0,0 0 1,0 0-1,0 0 1,0 0-1,0 0 1,0 0 1,0 0-1,0 0 0,0 0-2,0 0 0,0 0-1,0 0 1,0 0 2,0 0-2,0 0 1,0 0-2,0 0 1,0 0 0,0 0 0,0 0-1,0 0 0,0 0 1,0 0 0,0 0 0,0 0 1,0 0 1,0 0-2,0 0 1,0 0 0,0 0 0,0 0 0,0 0 0,0 0 0,0 0-2,0 0 0,0 0 1,-3-2 1,-4-2-1,-6 2 1,0-4-1,0 3-2,-3-3 1,-3 6 0,-4-3 0,4 3 0,3 0-1,-3 0 1,2 0-1,-5 0-3,2 0 1,-4 0 1,3 0 1,5 0 2,3 3-1,0 0 1,0 0 0,8 0-1,2-3 0,0 0 0,-2 0 0,3 0 0,-1 0 0,3 0 0,-3 0 0,-2 0-1,0 0 1,-1 0 0,6 2 0,-5-2 0,5 0-1,0 0-1,0 0 0,0 0-1,0 0 0,0 0 2,0 0-2,0 0-1,0 0-1,0 0-2,0 0 1,0 0-2,0 0-1,0 0 5,0 0 3,8 0 0,8 0 1,2 0 0,8 0 0,-7 0 1,10 0 0,0 0-1,-6 0-1,3 0 1,-4 0 0,4 0 0,-6 0 0,5 0 1,-12 0-1,0 0 0,0 0 0,0 0 0,3 0 0,-6 0 0,0 6 1,-1-2-1,-2-4-1,-1 2 1,-3 1 0,1-3 0,-1 3 1,0-3-1,0 0 0,0 3 0,1-3 0,-4 0 0,6 0 0,-6 0 0,0 0 1,0 0-1,0 0 1,0 3-1,0-3 1,0 0-1,0 0 1,0 0 0,0 0 3,0 0-2,0 0 1,0 0 0,0 0 0,0 0 1,0 0 0,0 0-2,0 0 1,0 0-1,0 0 1,0 0-2,0 0 1,0 0 0,0 0-1,0 0 0,0 0 0,0 0-1,0 0 2,0 0-1,0 0 0,0-12-2,0-2 2,-6-4-1,-4-2 0,4 0 1,-1-1-2,1 0 1,2 5 0,-2-5-1,3-1 1,0 4 0,3-3 0,-4 4 0,1 6 1,0 2 0,0-2-1,-1-1 0,4 3 0,-3 0 0,3 4 0,0-1 0,-3 0 0,3 1 0,0 1 0,0-1 0,0 5 1,0-4-1,-7 4 0,7 0 0,0 0 1,0 0-1,0 0 1,0 0-1,0 0 1,0 0-1,-3 0 0,3 0-1,0 0 0,-3 0-1,3 0-19,0 0-50,0 0-153</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traceFormat>
        <inkml:channelProperties>
          <inkml:channelProperty channel="X" name="resolution" value="5654.35693" units="1/cm"/>
          <inkml:channelProperty channel="Y" name="resolution" value="9046.65918" units="1/cm"/>
          <inkml:channelProperty channel="F" name="resolution" value="2.82441E-6" units="1/dev"/>
        </inkml:channelProperties>
      </inkml:inkSource>
      <inkml:timestamp xml:id="ts0" timeString="2014-01-02T03:00:12.098"/>
    </inkml:context>
    <inkml:brush xml:id="br0">
      <inkml:brushProperty name="width" value="0.15875" units="cm"/>
      <inkml:brushProperty name="height" value="0.15875" units="cm"/>
      <inkml:brushProperty name="color" value="#E46C0A"/>
      <inkml:brushProperty name="fitToCurve" value="1"/>
    </inkml:brush>
  </inkml:definitions>
  <inkml:traceGroup>
    <inkml:annotationXML>
      <emma:emma xmlns:emma="http://www.w3.org/2003/04/emma" version="1.0">
        <emma:interpretation id="{1778EFF0-81A5-4394-8665-3EC90FEE5ACE}" emma:medium="tactile" emma:mode="ink">
          <msink:context xmlns:msink="http://schemas.microsoft.com/ink/2010/main" type="inkDrawing" rotatedBoundingBox="5378,2667 6531,4749 6130,4971 4977,2889" semanticType="callout" shapeName="Other"/>
        </emma:interpretation>
      </emma:emma>
    </inkml:annotationXML>
    <inkml:trace contextRef="#ctx0" brushRef="#br0">86 0 82,'0'5'50,"-6"5"-50,-10-10 2,-13 0 10,25 0 4,4 0-13,0 0-6,0 0 0,0 0 4,0 0 2,0 0 5,0 0 7,0 0-2,0 0-4,0 0-3,0 0 0,0 0 1,0 0 1,0 0 6,0 0 4,0 0-1,-3 0 3,3 3-5,0-3-4,0 0-3,0 0-2,-3 0-2,3 4 2,0-4 1,-3 0 0,3 0 0,0 0 1,0 3-3,0-3-1,0 6 0,-3 11-1,-4 2 2,4 14-2,-4-7-1,7 13 1,-3-10 4,3 6-4,0 11-2,0-7 2,0 10 0,0-8-2,0 9 1,0-5 1,3 4-2,7 0-1,0 3 2,-1 3 0,8 0 2,-1 4-2,-7-7-1,4 0 2,3 3 0,7-3 1,-7 0-1,4 1-1,2-1-1,-4 0 4,6-2 0,2 3-8,-5-1 6,5-3-2,3-3 1,0-7 0,-3 2 0,3 1-1,-6-7-2,-4 2 4,7-4-2,3 2 0,-3 5 0,6-8-1,0 7 1,1-3 0,5-1 0,1 8-1,-10-4-1,5-4 1,0 1 0,-5-3 1,5-1 1,-5-3-2,4 4 1,-1-8-1,-6 6-1,-1-9 1,-8-4 0,-5-4 0,-2-7 0,0-1 1,-4 1 0,-3 0-1,7-5 2,-7 2-4,-3-4 2,4 3 0,-4-3 2,3 0 0,-3 0-1,0 0 2,0 0-1,0 0 0,0 0 1,0 0-1,0 0 1,0 0-1,0 0 1,0 0 1,0 0-1,0 0 0,0 0-2,0 0 0,0 0-1,0 0 1,0 0 2,0 0-2,0 0 1,0 0-2,0 0 1,0 0 0,0 0 0,0 0-1,0 0 0,0 0 1,0 0 0,0 0 0,0 0 1,0 0 1,0 0-2,0 0 1,0 0 0,0 0 0,0 0 0,0 0 0,0 0 0,0 0-2,0 0 0,0 0 1,-3-3 1,-4-1-1,-6 2 1,0-5-1,0 4-2,-3-4 1,-3 7 0,-4-3 0,4 3 0,3 0-1,-3 0 1,2 0-1,-5 0-3,2 0 1,-4 0 1,3 0 1,5 0 2,3 3-1,0 0 1,0 1 0,8-1-1,2-3 0,0 0 0,-2 0 0,3 0 0,-1 0 0,3 0 0,-3 0 0,-2 0-1,0 0 1,-1 0 0,6 2 0,-5-2 0,5 0-1,0 0-1,0 0 0,0 0-1,0 0 0,0 0 2,0 0-2,0 0-1,0 0-1,0 0-2,0 0 1,0 0-2,0 0-1,0 0 5,0 0 3,8 0 0,8 0 1,2 0 0,8 0 0,-7 0 1,10 0 0,0 0-1,-6 0-1,3 0 1,-4 0 0,4 0 0,-6 0 0,5 0 1,-12 0-1,0 0 0,0 0 0,0 0 0,3 0 0,-6 0 0,0 7 1,-1-3-1,-2-4-1,-1 3 1,-3 0 0,1-3 0,-1 3 1,0-3-1,0 0 0,0 4 0,1-4 0,-4 0 0,6 0 0,-6 0 0,0 0 1,0 0-1,0 0 1,0 4-1,0-4 1,0 0-1,0 0 1,0 0 0,0 0 3,0 0-2,0 0 1,0 0 0,0 0 0,0 0 1,0 0 0,0 0-2,0 0 1,0 0-1,0 0 1,0 0-2,0 0 1,0 0 0,0 0-1,0 0 0,0 0 0,0 0-1,0 0 2,0 0-1,0 0 0,0-14-2,0-2 2,-6-4-1,-4-3 0,4 1 1,-1-1-2,1-1 1,2 6 0,-2-5-1,3-3 1,0 7 0,3-5 0,-4 5 0,1 7 1,0 2 0,0-3-1,-1 0 0,4 3 0,-3 0 0,3 4 0,0-1 0,-3 1 0,3 0 0,0 2 0,0-3 0,0 7 1,0-4-1,-7 4 0,7 0 0,0 0 1,0 0-1,0 0 1,0 0-1,0 0 1,0 0-1,-3 0 0,3 0-1,0 0 0,-3 0-1,3 0-19,0 0-50,0 0-153</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86CC0F-BBF3-4E07-94E0-0549B7D560A9}" type="datetimeFigureOut">
              <a:rPr lang="en-SG" smtClean="0"/>
              <a:t>14/4/2019</a:t>
            </a:fld>
            <a:endParaRPr lang="en-SG"/>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15B511-83B7-463E-ACD1-0C1C081EBBC4}" type="slidenum">
              <a:rPr lang="en-SG" smtClean="0"/>
              <a:t>‹#›</a:t>
            </a:fld>
            <a:endParaRPr lang="en-SG"/>
          </a:p>
        </p:txBody>
      </p:sp>
    </p:spTree>
    <p:extLst>
      <p:ext uri="{BB962C8B-B14F-4D97-AF65-F5344CB8AC3E}">
        <p14:creationId xmlns:p14="http://schemas.microsoft.com/office/powerpoint/2010/main" val="3812401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a:t>
            </a:r>
            <a:r>
              <a:rPr lang="en-US" baseline="0" dirty="0"/>
              <a:t> credit: Wikipedia</a:t>
            </a:r>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6</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When</a:t>
            </a:r>
            <a:r>
              <a:rPr lang="en-SG" baseline="0" dirty="0"/>
              <a:t> selecting a shape, ensure that the shape is selected, not the text in the shape</a:t>
            </a:r>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42</a:t>
            </a:fld>
            <a:endParaRPr lang="en-SG"/>
          </a:p>
        </p:txBody>
      </p:sp>
    </p:spTree>
    <p:extLst>
      <p:ext uri="{BB962C8B-B14F-4D97-AF65-F5344CB8AC3E}">
        <p14:creationId xmlns:p14="http://schemas.microsoft.com/office/powerpoint/2010/main" val="2508888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45</a:t>
            </a:fld>
            <a:endParaRPr lang="en-SG"/>
          </a:p>
        </p:txBody>
      </p:sp>
    </p:spTree>
    <p:extLst>
      <p:ext uri="{BB962C8B-B14F-4D97-AF65-F5344CB8AC3E}">
        <p14:creationId xmlns:p14="http://schemas.microsoft.com/office/powerpoint/2010/main" val="2803535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46</a:t>
            </a:fld>
            <a:endParaRPr lang="en-SG"/>
          </a:p>
        </p:txBody>
      </p:sp>
    </p:spTree>
    <p:extLst>
      <p:ext uri="{BB962C8B-B14F-4D97-AF65-F5344CB8AC3E}">
        <p14:creationId xmlns:p14="http://schemas.microsoft.com/office/powerpoint/2010/main" val="1473495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48</a:t>
            </a:fld>
            <a:endParaRPr lang="en-SG"/>
          </a:p>
        </p:txBody>
      </p:sp>
    </p:spTree>
    <p:extLst>
      <p:ext uri="{BB962C8B-B14F-4D97-AF65-F5344CB8AC3E}">
        <p14:creationId xmlns:p14="http://schemas.microsoft.com/office/powerpoint/2010/main" val="34854325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49</a:t>
            </a:fld>
            <a:endParaRPr lang="en-SG"/>
          </a:p>
        </p:txBody>
      </p:sp>
    </p:spTree>
    <p:extLst>
      <p:ext uri="{BB962C8B-B14F-4D97-AF65-F5344CB8AC3E}">
        <p14:creationId xmlns:p14="http://schemas.microsoft.com/office/powerpoint/2010/main" val="2595200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50</a:t>
            </a:fld>
            <a:endParaRPr lang="en-SG"/>
          </a:p>
        </p:txBody>
      </p:sp>
    </p:spTree>
    <p:extLst>
      <p:ext uri="{BB962C8B-B14F-4D97-AF65-F5344CB8AC3E}">
        <p14:creationId xmlns:p14="http://schemas.microsoft.com/office/powerpoint/2010/main" val="1561835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52</a:t>
            </a:fld>
            <a:endParaRPr lang="en-SG"/>
          </a:p>
        </p:txBody>
      </p:sp>
    </p:spTree>
    <p:extLst>
      <p:ext uri="{BB962C8B-B14F-4D97-AF65-F5344CB8AC3E}">
        <p14:creationId xmlns:p14="http://schemas.microsoft.com/office/powerpoint/2010/main" val="3721564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53</a:t>
            </a:fld>
            <a:endParaRPr lang="en-SG"/>
          </a:p>
        </p:txBody>
      </p:sp>
    </p:spTree>
    <p:extLst>
      <p:ext uri="{BB962C8B-B14F-4D97-AF65-F5344CB8AC3E}">
        <p14:creationId xmlns:p14="http://schemas.microsoft.com/office/powerpoint/2010/main" val="4230057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55</a:t>
            </a:fld>
            <a:endParaRPr lang="en-SG"/>
          </a:p>
        </p:txBody>
      </p:sp>
    </p:spTree>
    <p:extLst>
      <p:ext uri="{BB962C8B-B14F-4D97-AF65-F5344CB8AC3E}">
        <p14:creationId xmlns:p14="http://schemas.microsoft.com/office/powerpoint/2010/main" val="1851774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57</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a:t>
            </a:r>
            <a:r>
              <a:rPr lang="en-US" baseline="0" dirty="0"/>
              <a:t> play at the beginning.</a:t>
            </a:r>
          </a:p>
          <a:p>
            <a:r>
              <a:rPr lang="en-US" baseline="0" dirty="0"/>
              <a:t>[</a:t>
            </a:r>
            <a:r>
              <a:rPr lang="en-US" baseline="0" dirty="0" err="1"/>
              <a:t>afterClick</a:t>
            </a:r>
            <a:r>
              <a:rPr lang="en-US" baseline="0" dirty="0"/>
              <a:t>] This will play after you click.</a:t>
            </a:r>
          </a:p>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18</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58</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59</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60</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61</a:t>
            </a:fld>
            <a:endParaRPr lang="en-SG"/>
          </a:p>
        </p:txBody>
      </p:sp>
    </p:spTree>
    <p:extLst>
      <p:ext uri="{BB962C8B-B14F-4D97-AF65-F5344CB8AC3E}">
        <p14:creationId xmlns:p14="http://schemas.microsoft.com/office/powerpoint/2010/main" val="548867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taken from https://flic.kr/p/5s5APp on 3/19/2016 4:47:38 PM]]
</a:t>
            </a:r>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64</a:t>
            </a:fld>
            <a:endParaRPr lang="en-SG"/>
          </a:p>
        </p:txBody>
      </p:sp>
    </p:spTree>
    <p:extLst>
      <p:ext uri="{BB962C8B-B14F-4D97-AF65-F5344CB8AC3E}">
        <p14:creationId xmlns:p14="http://schemas.microsoft.com/office/powerpoint/2010/main" val="39431892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Picture Slides Lab Demo Slide</a:t>
            </a:r>
          </a:p>
        </p:txBody>
      </p:sp>
      <p:sp>
        <p:nvSpPr>
          <p:cNvPr id="4" name="Slide Number Placeholder 3"/>
          <p:cNvSpPr>
            <a:spLocks noGrp="1"/>
          </p:cNvSpPr>
          <p:nvPr>
            <p:ph type="sldNum" sz="quarter" idx="10"/>
          </p:nvPr>
        </p:nvSpPr>
        <p:spPr/>
        <p:txBody>
          <a:bodyPr/>
          <a:lstStyle/>
          <a:p>
            <a:fld id="{0015B511-83B7-463E-ACD1-0C1C081EBBC4}" type="slidenum">
              <a:rPr lang="en-SG" smtClean="0"/>
              <a:t>66</a:t>
            </a:fld>
            <a:endParaRPr lang="en-SG"/>
          </a:p>
        </p:txBody>
      </p:sp>
    </p:spTree>
    <p:extLst>
      <p:ext uri="{BB962C8B-B14F-4D97-AF65-F5344CB8AC3E}">
        <p14:creationId xmlns:p14="http://schemas.microsoft.com/office/powerpoint/2010/main" val="2184263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 will</a:t>
            </a:r>
            <a:r>
              <a:rPr lang="en-US" altLang="zh-CN" baseline="0" dirty="0"/>
              <a:t> play at the beginning.</a:t>
            </a:r>
          </a:p>
          <a:p>
            <a:r>
              <a:rPr lang="en-US" altLang="zh-CN" baseline="0" dirty="0"/>
              <a:t>[</a:t>
            </a:r>
            <a:r>
              <a:rPr lang="en-US" altLang="zh-CN" baseline="0" dirty="0" err="1"/>
              <a:t>afterClick</a:t>
            </a:r>
            <a:r>
              <a:rPr lang="en-US" altLang="zh-CN" baseline="0" dirty="0"/>
              <a:t>] This will play after you click.</a:t>
            </a:r>
          </a:p>
        </p:txBody>
      </p:sp>
      <p:sp>
        <p:nvSpPr>
          <p:cNvPr id="4" name="Slide Number Placeholder 3"/>
          <p:cNvSpPr>
            <a:spLocks noGrp="1"/>
          </p:cNvSpPr>
          <p:nvPr>
            <p:ph type="sldNum" sz="quarter" idx="10"/>
          </p:nvPr>
        </p:nvSpPr>
        <p:spPr/>
        <p:txBody>
          <a:bodyPr/>
          <a:lstStyle/>
          <a:p>
            <a:fld id="{0015B511-83B7-463E-ACD1-0C1C081EBBC4}" type="slidenum">
              <a:rPr lang="en-SG" smtClean="0"/>
              <a:t>19</a:t>
            </a:fld>
            <a:endParaRPr lang="en-SG"/>
          </a:p>
        </p:txBody>
      </p:sp>
    </p:spTree>
    <p:extLst>
      <p:ext uri="{BB962C8B-B14F-4D97-AF65-F5344CB8AC3E}">
        <p14:creationId xmlns:p14="http://schemas.microsoft.com/office/powerpoint/2010/main" val="2911926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24</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25</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28</a:t>
            </a:fld>
            <a:endParaRPr lang="en-SG"/>
          </a:p>
        </p:txBody>
      </p:sp>
    </p:spTree>
    <p:extLst>
      <p:ext uri="{BB962C8B-B14F-4D97-AF65-F5344CB8AC3E}">
        <p14:creationId xmlns:p14="http://schemas.microsoft.com/office/powerpoint/2010/main" val="2035443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29</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31</a:t>
            </a:fld>
            <a:endParaRPr lang="en-SG"/>
          </a:p>
        </p:txBody>
      </p:sp>
    </p:spTree>
    <p:extLst>
      <p:ext uri="{BB962C8B-B14F-4D97-AF65-F5344CB8AC3E}">
        <p14:creationId xmlns:p14="http://schemas.microsoft.com/office/powerpoint/2010/main" val="4172147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35</a:t>
            </a:fld>
            <a:endParaRPr lang="en-SG"/>
          </a:p>
        </p:txBody>
      </p:sp>
    </p:spTree>
    <p:extLst>
      <p:ext uri="{BB962C8B-B14F-4D97-AF65-F5344CB8AC3E}">
        <p14:creationId xmlns:p14="http://schemas.microsoft.com/office/powerpoint/2010/main" val="2429824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1D8BD707-D9CF-40AE-B4C6-C98DA3205C09}" type="datetimeFigureOut">
              <a:rPr lang="en-US" smtClean="0"/>
              <a:pPr/>
              <a:t>4/14/2019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11454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4/14/2019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0.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3.wmf"/><Relationship Id="rId13" Type="http://schemas.openxmlformats.org/officeDocument/2006/relationships/image" Target="../media/image28.png"/><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27.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2.jpeg"/><Relationship Id="rId11" Type="http://schemas.openxmlformats.org/officeDocument/2006/relationships/image" Target="../media/image26.wmf"/><Relationship Id="rId5" Type="http://schemas.microsoft.com/office/2007/relationships/hdphoto" Target="../media/hdphoto2.wdp"/><Relationship Id="rId15" Type="http://schemas.openxmlformats.org/officeDocument/2006/relationships/image" Target="../media/image30.png"/><Relationship Id="rId10" Type="http://schemas.openxmlformats.org/officeDocument/2006/relationships/image" Target="../media/image25.wmf"/><Relationship Id="rId4" Type="http://schemas.openxmlformats.org/officeDocument/2006/relationships/image" Target="../media/image21.png"/><Relationship Id="rId9" Type="http://schemas.openxmlformats.org/officeDocument/2006/relationships/image" Target="../media/image24.wmf"/><Relationship Id="rId1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31.png"/><Relationship Id="rId3" Type="http://schemas.openxmlformats.org/officeDocument/2006/relationships/image" Target="../media/image20.jpeg"/><Relationship Id="rId7" Type="http://schemas.openxmlformats.org/officeDocument/2006/relationships/image" Target="../media/image22.jpeg"/><Relationship Id="rId12" Type="http://schemas.openxmlformats.org/officeDocument/2006/relationships/image" Target="../media/image26.wmf"/><Relationship Id="rId2" Type="http://schemas.openxmlformats.org/officeDocument/2006/relationships/image" Target="../media/image28.pn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25.wmf"/><Relationship Id="rId5" Type="http://schemas.openxmlformats.org/officeDocument/2006/relationships/image" Target="../media/image21.png"/><Relationship Id="rId15" Type="http://schemas.openxmlformats.org/officeDocument/2006/relationships/image" Target="../media/image30.png"/><Relationship Id="rId10" Type="http://schemas.openxmlformats.org/officeDocument/2006/relationships/image" Target="../media/image24.wmf"/><Relationship Id="rId4" Type="http://schemas.microsoft.com/office/2007/relationships/hdphoto" Target="../media/hdphoto1.wdp"/><Relationship Id="rId9" Type="http://schemas.openxmlformats.org/officeDocument/2006/relationships/image" Target="../media/image23.wmf"/><Relationship Id="rId1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hyperlink" Target="http://www.comp.nus.edu.sg/~pptlabs/docs/zoom-lab.html" TargetMode="Externa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9.png"/><Relationship Id="rId10"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2.png"/></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www.comp.nus.edu.sg/~pptlabs/docs/narrations-lab.html" TargetMode="External"/><Relationship Id="rId5" Type="http://schemas.openxmlformats.org/officeDocument/2006/relationships/image" Target="../media/image46.png"/><Relationship Id="rId10" Type="http://schemas.openxmlformats.org/officeDocument/2006/relationships/hyperlink" Target="http://www.comp.nus.edu.sg/~pptlabs/docs/captions-lab.html" TargetMode="External"/><Relationship Id="rId4" Type="http://schemas.openxmlformats.org/officeDocument/2006/relationships/image" Target="../media/image45.png"/><Relationship Id="rId9"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hyperlink" Target="http://www.comp.nus.edu.sg/~pptlabs/docs/highlight-lab.html" TargetMode="External"/><Relationship Id="rId5" Type="http://schemas.openxmlformats.org/officeDocument/2006/relationships/image" Target="../media/image30.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63.emf"/><Relationship Id="rId7" Type="http://schemas.openxmlformats.org/officeDocument/2006/relationships/image" Target="../media/image63.png"/><Relationship Id="rId2" Type="http://schemas.openxmlformats.org/officeDocument/2006/relationships/customXml" Target="../ink/ink2.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55.png"/><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www.comp.nus.edu.sg/~pptlabs/docs/effects-lab.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powerpointlabs.info/"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hyperlink" Target="http://www.comp.nus.edu.sg/~pptlabs/docs/positions-lab.html" TargetMode="External"/><Relationship Id="rId5" Type="http://schemas.openxmlformats.org/officeDocument/2006/relationships/image" Target="../media/image79.png"/><Relationship Id="rId4" Type="http://schemas.openxmlformats.org/officeDocument/2006/relationships/image" Target="../media/image7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7.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hyperlink" Target="http://www.comp.nus.edu.sg/~pptlabs/docs/resize-lab.html" TargetMode="External"/><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hyperlink" Target="http://www.comp.nus.edu.sg/~pptlabs/docs/colors-lab.html" TargetMode="External"/><Relationship Id="rId5" Type="http://schemas.openxmlformats.org/officeDocument/2006/relationships/image" Target="../media/image99.png"/><Relationship Id="rId4" Type="http://schemas.openxmlformats.org/officeDocument/2006/relationships/image" Target="../media/image9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4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2.png"/><Relationship Id="rId1" Type="http://schemas.openxmlformats.org/officeDocument/2006/relationships/slideLayout" Target="../slideLayouts/slideLayout2.xml"/><Relationship Id="rId5" Type="http://schemas.openxmlformats.org/officeDocument/2006/relationships/hyperlink" Target="http://www.comp.nus.edu.sg/~pptlabs/docs/sync-lab.html" TargetMode="External"/><Relationship Id="rId4" Type="http://schemas.openxmlformats.org/officeDocument/2006/relationships/image" Target="../media/image10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4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www.comp.nus.edu.sg/~pptlabs/docs/shapes-lab.html" TargetMode="External"/><Relationship Id="rId5" Type="http://schemas.openxmlformats.org/officeDocument/2006/relationships/image" Target="../media/image112.png"/><Relationship Id="rId4" Type="http://schemas.openxmlformats.org/officeDocument/2006/relationships/image" Target="../media/image108.png"/></Relationships>
</file>

<file path=ppt/slides/_rels/slide4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49.xml.rels><?xml version="1.0" encoding="UTF-8" standalone="yes"?>
<Relationships xmlns="http://schemas.openxmlformats.org/package/2006/relationships"><Relationship Id="rId3" Type="http://schemas.openxmlformats.org/officeDocument/2006/relationships/image" Target="../media/image118.jpeg"/><Relationship Id="rId7" Type="http://schemas.openxmlformats.org/officeDocument/2006/relationships/image" Target="../media/image12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4.png"/><Relationship Id="rId4" Type="http://schemas.openxmlformats.org/officeDocument/2006/relationships/hyperlink" Target="https://support.office.com/en-us/article/Crop-a-picture-14d69647-bc93-4f06-9528-df95103aa1e6?ui=en-US&amp;rs=en-US&amp;ad=US&amp;fromAR=1"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www.comp.nus.edu.sg/~pptlabs/docs/crop-lab.html" TargetMode="External"/><Relationship Id="rId7" Type="http://schemas.openxmlformats.org/officeDocument/2006/relationships/image" Target="../media/image12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14.png"/></Relationships>
</file>

<file path=ppt/slides/_rels/slide5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53.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hyperlink" Target="http://www.comp.nus.edu.sg/~pptlabs/docs/paste-lab.htm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6.png"/></Relationships>
</file>

<file path=ppt/slides/_rels/slide5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3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www.comp.nus.edu.sg/~pptlabs/docs/timer-lab.html" TargetMode="External"/><Relationship Id="rId5" Type="http://schemas.openxmlformats.org/officeDocument/2006/relationships/image" Target="../media/image135.png"/><Relationship Id="rId4" Type="http://schemas.openxmlformats.org/officeDocument/2006/relationships/image" Target="../media/image13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5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5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138.png"/><Relationship Id="rId4" Type="http://schemas.openxmlformats.org/officeDocument/2006/relationships/image" Target="../media/image143.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61.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9.png"/><Relationship Id="rId7" Type="http://schemas.openxmlformats.org/officeDocument/2006/relationships/image" Target="../media/image13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 Id="rId9" Type="http://schemas.openxmlformats.org/officeDocument/2006/relationships/hyperlink" Target="http://www.comp.nus.edu.sg/~pptlabs/docs/agenda-lab.html" TargetMode="External"/></Relationships>
</file>

<file path=ppt/slides/_rels/slide6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 Id="rId9" Type="http://schemas.openxmlformats.org/officeDocument/2006/relationships/image" Target="../media/image162.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65.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64.jpeg"/><Relationship Id="rId5" Type="http://schemas.openxmlformats.org/officeDocument/2006/relationships/image" Target="../media/image163.jpg"/><Relationship Id="rId4" Type="http://schemas.openxmlformats.org/officeDocument/2006/relationships/notesSlide" Target="../notesSlides/notesSlide24.xml"/></Relationships>
</file>

<file path=ppt/slides/_rels/slide6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hyperlink" Target="http://www.comp.nus.edu.sg/~pptlabs/docs/picture-slides-lab.html"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mailto:pptlabs@comp.nus.edu.sg" TargetMode="External"/><Relationship Id="rId2" Type="http://schemas.openxmlformats.org/officeDocument/2006/relationships/hyperlink" Target="http://www.comp.nus.edu.sg/~pptlabs/docs.html" TargetMode="External"/><Relationship Id="rId1" Type="http://schemas.openxmlformats.org/officeDocument/2006/relationships/slideLayout" Target="../slideLayouts/slideLayout2.xml"/><Relationship Id="rId4" Type="http://schemas.openxmlformats.org/officeDocument/2006/relationships/image" Target="../media/image169.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hyperlink" Target="http://www.comp.nus.edu.sg/~pptlabs/docs/animation-lab.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685800"/>
            <a:ext cx="7772400" cy="1470025"/>
          </a:xfrm>
        </p:spPr>
        <p:txBody>
          <a:bodyPr/>
          <a:lstStyle/>
          <a:p>
            <a:r>
              <a:rPr lang="en-US" dirty="0">
                <a:solidFill>
                  <a:srgbClr val="0070C0"/>
                </a:solidFill>
              </a:rPr>
              <a:t>Congratulations on installing</a:t>
            </a:r>
            <a:endParaRPr lang="en-SG" dirty="0">
              <a:solidFill>
                <a:srgbClr val="0070C0"/>
              </a:solidFill>
            </a:endParaRPr>
          </a:p>
        </p:txBody>
      </p:sp>
      <p:sp>
        <p:nvSpPr>
          <p:cNvPr id="5" name="Subtitle 4"/>
          <p:cNvSpPr>
            <a:spLocks noGrp="1"/>
          </p:cNvSpPr>
          <p:nvPr>
            <p:ph type="subTitle" idx="1"/>
          </p:nvPr>
        </p:nvSpPr>
        <p:spPr>
          <a:xfrm>
            <a:off x="1371600" y="4724400"/>
            <a:ext cx="6400800" cy="1143000"/>
          </a:xfrm>
        </p:spPr>
        <p:txBody>
          <a:bodyPr/>
          <a:lstStyle/>
          <a:p>
            <a:r>
              <a:rPr lang="en-US" dirty="0"/>
              <a:t>Let’s take a quick tour of </a:t>
            </a:r>
            <a:br>
              <a:rPr lang="en-US" dirty="0"/>
            </a:br>
            <a:r>
              <a:rPr lang="en-US" dirty="0"/>
              <a:t>the main features.</a:t>
            </a:r>
            <a:endParaRPr lang="en-SG"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4600" y="2514600"/>
            <a:ext cx="4435475" cy="1194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0840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721058" y="3429000"/>
            <a:ext cx="7854204" cy="1354217"/>
          </a:xfrm>
          <a:prstGeom prst="rect">
            <a:avLst/>
          </a:prstGeom>
          <a:noFill/>
        </p:spPr>
        <p:txBody>
          <a:bodyPr wrap="square" rtlCol="0">
            <a:spAutoFit/>
          </a:bodyPr>
          <a:lstStyle/>
          <a:p>
            <a:pPr marL="0" lvl="1"/>
            <a:r>
              <a:rPr lang="en-US" sz="2800" b="1" dirty="0">
                <a:solidFill>
                  <a:schemeClr val="accent6">
                    <a:lumMod val="75000"/>
                  </a:schemeClr>
                </a:solidFill>
              </a:rPr>
              <a:t>1.</a:t>
            </a:r>
            <a:r>
              <a:rPr lang="en-US" sz="2800" dirty="0">
                <a:solidFill>
                  <a:schemeClr val="accent6">
                    <a:lumMod val="75000"/>
                  </a:schemeClr>
                </a:solidFill>
              </a:rPr>
              <a:t> </a:t>
            </a:r>
            <a:r>
              <a:rPr lang="en-US" dirty="0">
                <a:solidFill>
                  <a:schemeClr val="accent6">
                    <a:lumMod val="75000"/>
                  </a:schemeClr>
                </a:solidFill>
              </a:rPr>
              <a:t>There are different ways you can use Tooltips Lab. The simplest way is to generate the original trigger and callout pair. Click on the              button and then select                                          . </a:t>
            </a:r>
            <a:endParaRPr lang="en-SG" dirty="0">
              <a:solidFill>
                <a:schemeClr val="accent6">
                  <a:lumMod val="75000"/>
                </a:schemeClr>
              </a:solidFill>
            </a:endParaRPr>
          </a:p>
          <a:p>
            <a:endParaRPr lang="en-SG" dirty="0"/>
          </a:p>
        </p:txBody>
      </p:sp>
      <p:sp>
        <p:nvSpPr>
          <p:cNvPr id="13" name="TextBox 3"/>
          <p:cNvSpPr txBox="1">
            <a:spLocks/>
          </p:cNvSpPr>
          <p:nvPr/>
        </p:nvSpPr>
        <p:spPr>
          <a:xfrm>
            <a:off x="800100" y="245856"/>
            <a:ext cx="5715000" cy="369332"/>
          </a:xfrm>
          <a:prstGeom prst="rect">
            <a:avLst/>
          </a:prstGeom>
          <a:noFill/>
        </p:spPr>
        <p:txBody>
          <a:bodyPr vert="horz" wrap="square" rtlCol="0" anchor="t" anchorCtr="0">
            <a:spAutoFit/>
          </a:bodyPr>
          <a:lstStyle/>
          <a:p>
            <a:r>
              <a:rPr lang="en-US" b="1" dirty="0">
                <a:solidFill>
                  <a:srgbClr val="0070C0"/>
                </a:solidFill>
                <a:latin typeface="Calibri" panose="020F0502020204030204" pitchFamily="34" charset="0"/>
              </a:rPr>
              <a:t>Create Tooltip</a:t>
            </a:r>
            <a:endParaRPr lang="en-SG" b="1" dirty="0">
              <a:solidFill>
                <a:srgbClr val="0070C0"/>
              </a:solidFill>
              <a:latin typeface="Calibri" panose="020F0502020204030204" pitchFamily="34" charset="0"/>
            </a:endParaRPr>
          </a:p>
        </p:txBody>
      </p:sp>
      <p:grpSp>
        <p:nvGrpSpPr>
          <p:cNvPr id="16" name="Group 15">
            <a:extLst>
              <a:ext uri="{FF2B5EF4-FFF2-40B4-BE49-F238E27FC236}">
                <a16:creationId xmlns:a16="http://schemas.microsoft.com/office/drawing/2014/main" id="{11860AEE-009E-4CA9-A239-1513861866EA}"/>
              </a:ext>
            </a:extLst>
          </p:cNvPr>
          <p:cNvGrpSpPr>
            <a:grpSpLocks/>
          </p:cNvGrpSpPr>
          <p:nvPr/>
        </p:nvGrpSpPr>
        <p:grpSpPr>
          <a:xfrm>
            <a:off x="114301" y="71984"/>
            <a:ext cx="630098" cy="630098"/>
            <a:chOff x="1013652" y="3161194"/>
            <a:chExt cx="465310" cy="487435"/>
          </a:xfrm>
        </p:grpSpPr>
        <p:sp>
          <p:nvSpPr>
            <p:cNvPr id="17" name="Flowchart: Connector 16">
              <a:extLst>
                <a:ext uri="{FF2B5EF4-FFF2-40B4-BE49-F238E27FC236}">
                  <a16:creationId xmlns:a16="http://schemas.microsoft.com/office/drawing/2014/main" id="{215DA532-B42A-440C-A554-F80F16379160}"/>
                </a:ext>
              </a:extLst>
            </p:cNvPr>
            <p:cNvSpPr/>
            <p:nvPr/>
          </p:nvSpPr>
          <p:spPr>
            <a:xfrm>
              <a:off x="1018414" y="3559678"/>
              <a:ext cx="108122" cy="88951"/>
            </a:xfrm>
            <a:prstGeom prst="flowChartConnector">
              <a:avLst/>
            </a:prstGeom>
            <a:solidFill>
              <a:srgbClr val="006FC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ular Callout 6">
              <a:extLst>
                <a:ext uri="{FF2B5EF4-FFF2-40B4-BE49-F238E27FC236}">
                  <a16:creationId xmlns:a16="http://schemas.microsoft.com/office/drawing/2014/main" id="{2F74D3D8-22E4-4409-A3A7-A4C3D796B975}"/>
                </a:ext>
              </a:extLst>
            </p:cNvPr>
            <p:cNvSpPr/>
            <p:nvPr/>
          </p:nvSpPr>
          <p:spPr>
            <a:xfrm>
              <a:off x="1013652" y="3161194"/>
              <a:ext cx="465310" cy="289668"/>
            </a:xfrm>
            <a:prstGeom prst="wedgeRectCallout">
              <a:avLst>
                <a:gd name="adj1" fmla="val -29047"/>
                <a:gd name="adj2" fmla="val 80095"/>
              </a:avLst>
            </a:prstGeom>
            <a:solidFill>
              <a:srgbClr val="006FC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p:cNvPicPr>
            <a:picLocks noChangeAspect="1"/>
          </p:cNvPicPr>
          <p:nvPr/>
        </p:nvPicPr>
        <p:blipFill>
          <a:blip r:embed="rId2"/>
          <a:stretch>
            <a:fillRect/>
          </a:stretch>
        </p:blipFill>
        <p:spPr>
          <a:xfrm>
            <a:off x="6172200" y="3850905"/>
            <a:ext cx="590550" cy="704850"/>
          </a:xfrm>
          <a:prstGeom prst="rect">
            <a:avLst/>
          </a:prstGeom>
          <a:effectLst>
            <a:outerShdw blurRad="63500" sx="102000" sy="102000" algn="ctr" rotWithShape="0">
              <a:srgbClr val="000000">
                <a:alpha val="40000"/>
              </a:srgbClr>
            </a:outerShdw>
          </a:effectLst>
        </p:spPr>
      </p:pic>
      <p:sp>
        <p:nvSpPr>
          <p:cNvPr id="25" name="TextBox 24"/>
          <p:cNvSpPr txBox="1"/>
          <p:nvPr/>
        </p:nvSpPr>
        <p:spPr>
          <a:xfrm>
            <a:off x="764982" y="4765305"/>
            <a:ext cx="7854204" cy="1631216"/>
          </a:xfrm>
          <a:prstGeom prst="rect">
            <a:avLst/>
          </a:prstGeom>
          <a:noFill/>
        </p:spPr>
        <p:txBody>
          <a:bodyPr wrap="square" rtlCol="0">
            <a:spAutoFit/>
          </a:bodyPr>
          <a:lstStyle/>
          <a:p>
            <a:pPr marL="0" lvl="1"/>
            <a:r>
              <a:rPr lang="en-US" sz="2800" b="1" dirty="0">
                <a:solidFill>
                  <a:schemeClr val="accent6">
                    <a:lumMod val="75000"/>
                  </a:schemeClr>
                </a:solidFill>
              </a:rPr>
              <a:t>2.</a:t>
            </a:r>
            <a:r>
              <a:rPr lang="en-US" sz="2800" dirty="0">
                <a:solidFill>
                  <a:schemeClr val="accent6">
                    <a:lumMod val="75000"/>
                  </a:schemeClr>
                </a:solidFill>
              </a:rPr>
              <a:t> </a:t>
            </a:r>
            <a:r>
              <a:rPr lang="en-SG" dirty="0">
                <a:solidFill>
                  <a:schemeClr val="accent6">
                    <a:lumMod val="75000"/>
                  </a:schemeClr>
                </a:solidFill>
              </a:rPr>
              <a:t>There will be a trigger        and callout                pair created for you. You can shift them to your desired position. When you ‘play’ the slide show (     ), you can click the trigger         and the callout will appear. A second click on the trigger        will cause the callout to disappear. </a:t>
            </a:r>
          </a:p>
          <a:p>
            <a:endParaRPr lang="en-SG" dirty="0"/>
          </a:p>
        </p:txBody>
      </p:sp>
      <p:pic>
        <p:nvPicPr>
          <p:cNvPr id="29" name="Picture 28"/>
          <p:cNvPicPr>
            <a:picLocks noChangeAspect="1"/>
          </p:cNvPicPr>
          <p:nvPr/>
        </p:nvPicPr>
        <p:blipFill>
          <a:blip r:embed="rId3"/>
          <a:stretch>
            <a:fillRect/>
          </a:stretch>
        </p:blipFill>
        <p:spPr>
          <a:xfrm>
            <a:off x="3261599" y="4860028"/>
            <a:ext cx="347502" cy="432854"/>
          </a:xfrm>
          <a:prstGeom prst="rect">
            <a:avLst/>
          </a:prstGeom>
        </p:spPr>
      </p:pic>
      <p:pic>
        <p:nvPicPr>
          <p:cNvPr id="30" name="Picture 29"/>
          <p:cNvPicPr>
            <a:picLocks noChangeAspect="1"/>
          </p:cNvPicPr>
          <p:nvPr/>
        </p:nvPicPr>
        <p:blipFill>
          <a:blip r:embed="rId4"/>
          <a:stretch>
            <a:fillRect/>
          </a:stretch>
        </p:blipFill>
        <p:spPr>
          <a:xfrm>
            <a:off x="4648160" y="4783217"/>
            <a:ext cx="914479" cy="469433"/>
          </a:xfrm>
          <a:prstGeom prst="rect">
            <a:avLst/>
          </a:prstGeom>
        </p:spPr>
      </p:pic>
      <p:pic>
        <p:nvPicPr>
          <p:cNvPr id="31"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7479" y="5269108"/>
            <a:ext cx="304800" cy="286871"/>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 name="Picture 31"/>
          <p:cNvPicPr>
            <a:picLocks noChangeAspect="1"/>
          </p:cNvPicPr>
          <p:nvPr/>
        </p:nvPicPr>
        <p:blipFill>
          <a:blip r:embed="rId3"/>
          <a:stretch>
            <a:fillRect/>
          </a:stretch>
        </p:blipFill>
        <p:spPr>
          <a:xfrm>
            <a:off x="2362200" y="5478379"/>
            <a:ext cx="347502" cy="432854"/>
          </a:xfrm>
          <a:prstGeom prst="rect">
            <a:avLst/>
          </a:prstGeom>
        </p:spPr>
      </p:pic>
      <p:pic>
        <p:nvPicPr>
          <p:cNvPr id="33" name="Picture 32"/>
          <p:cNvPicPr>
            <a:picLocks noChangeAspect="1"/>
          </p:cNvPicPr>
          <p:nvPr/>
        </p:nvPicPr>
        <p:blipFill>
          <a:blip r:embed="rId3"/>
          <a:stretch>
            <a:fillRect/>
          </a:stretch>
        </p:blipFill>
        <p:spPr>
          <a:xfrm>
            <a:off x="8001000" y="5485969"/>
            <a:ext cx="347502" cy="432854"/>
          </a:xfrm>
          <a:prstGeom prst="rect">
            <a:avLst/>
          </a:prstGeom>
        </p:spPr>
      </p:pic>
      <p:pic>
        <p:nvPicPr>
          <p:cNvPr id="5" name="Picture 4">
            <a:extLst>
              <a:ext uri="{FF2B5EF4-FFF2-40B4-BE49-F238E27FC236}">
                <a16:creationId xmlns:a16="http://schemas.microsoft.com/office/drawing/2014/main" id="{18A45EEB-9755-4A12-8204-84E8DAADE6C0}"/>
              </a:ext>
            </a:extLst>
          </p:cNvPr>
          <p:cNvPicPr>
            <a:picLocks noChangeAspect="1"/>
          </p:cNvPicPr>
          <p:nvPr/>
        </p:nvPicPr>
        <p:blipFill>
          <a:blip r:embed="rId6"/>
          <a:stretch>
            <a:fillRect/>
          </a:stretch>
        </p:blipFill>
        <p:spPr>
          <a:xfrm>
            <a:off x="1406055" y="4171643"/>
            <a:ext cx="2040574" cy="325925"/>
          </a:xfrm>
          <a:prstGeom prst="rect">
            <a:avLst/>
          </a:prstGeom>
          <a:effectLst>
            <a:outerShdw blurRad="63500" sx="102000" sy="102000" algn="ctr" rotWithShape="0">
              <a:srgbClr val="000000">
                <a:alpha val="40000"/>
              </a:srgbClr>
            </a:outerShdw>
          </a:effectLst>
          <a:scene3d>
            <a:camera prst="orthographicFront">
              <a:rot lat="0" lon="0" rev="0"/>
            </a:camera>
            <a:lightRig rig="threePt" dir="t">
              <a:rot lat="0" lon="0" rev="0"/>
            </a:lightRig>
          </a:scene3d>
          <a:sp3d prstMaterial="flat">
            <a:contourClr>
              <a:srgbClr val="000000"/>
            </a:contourClr>
          </a:sp3d>
        </p:spPr>
      </p:pic>
      <p:sp>
        <p:nvSpPr>
          <p:cNvPr id="2" name="Rectangle 1"/>
          <p:cNvSpPr/>
          <p:nvPr/>
        </p:nvSpPr>
        <p:spPr>
          <a:xfrm>
            <a:off x="457200" y="6182380"/>
            <a:ext cx="8161986" cy="523220"/>
          </a:xfrm>
          <a:prstGeom prst="rect">
            <a:avLst/>
          </a:prstGeom>
        </p:spPr>
        <p:txBody>
          <a:bodyPr wrap="square">
            <a:spAutoFit/>
          </a:bodyPr>
          <a:lstStyle/>
          <a:p>
            <a:pPr marL="0" lvl="1"/>
            <a:r>
              <a:rPr lang="en-US" sz="1400" i="1" dirty="0">
                <a:solidFill>
                  <a:schemeClr val="accent6">
                    <a:lumMod val="75000"/>
                  </a:schemeClr>
                </a:solidFill>
              </a:rPr>
              <a:t>There are other ways to generate tooltips. For example, you can convert an existing shape to a trigger/callout of a tooltip. For more information, refer to the Tooltips Lab user guide. </a:t>
            </a:r>
          </a:p>
        </p:txBody>
      </p:sp>
    </p:spTree>
    <p:extLst>
      <p:ext uri="{BB962C8B-B14F-4D97-AF65-F5344CB8AC3E}">
        <p14:creationId xmlns:p14="http://schemas.microsoft.com/office/powerpoint/2010/main" val="3562456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Next, let’s try using </a:t>
            </a:r>
            <a:r>
              <a:rPr lang="en-US" dirty="0">
                <a:solidFill>
                  <a:srgbClr val="0070C0"/>
                </a:solidFill>
              </a:rPr>
              <a:t>Zoom Lab</a:t>
            </a:r>
            <a:endParaRPr lang="en-SG" dirty="0">
              <a:solidFill>
                <a:srgbClr val="0070C0"/>
              </a:solidFill>
            </a:endParaRPr>
          </a:p>
        </p:txBody>
      </p:sp>
      <p:grpSp>
        <p:nvGrpSpPr>
          <p:cNvPr id="2" name="Group 1">
            <a:extLst>
              <a:ext uri="{FF2B5EF4-FFF2-40B4-BE49-F238E27FC236}">
                <a16:creationId xmlns:a16="http://schemas.microsoft.com/office/drawing/2014/main" id="{290B12D9-F24A-4ED1-9B73-D0D4B3D588F7}"/>
              </a:ext>
            </a:extLst>
          </p:cNvPr>
          <p:cNvGrpSpPr/>
          <p:nvPr/>
        </p:nvGrpSpPr>
        <p:grpSpPr>
          <a:xfrm>
            <a:off x="2438400" y="2895600"/>
            <a:ext cx="838200" cy="838200"/>
            <a:chOff x="3825373" y="3390342"/>
            <a:chExt cx="838200" cy="838200"/>
          </a:xfrm>
        </p:grpSpPr>
        <p:sp>
          <p:nvSpPr>
            <p:cNvPr id="10" name="Freeform: Shape 9">
              <a:extLst>
                <a:ext uri="{FF2B5EF4-FFF2-40B4-BE49-F238E27FC236}">
                  <a16:creationId xmlns:a16="http://schemas.microsoft.com/office/drawing/2014/main" id="{AC0ED157-CBF6-495E-842F-C92CD6757F03}"/>
                </a:ext>
              </a:extLst>
            </p:cNvPr>
            <p:cNvSpPr/>
            <p:nvPr/>
          </p:nvSpPr>
          <p:spPr>
            <a:xfrm>
              <a:off x="3995331" y="3578807"/>
              <a:ext cx="477948" cy="447308"/>
            </a:xfrm>
            <a:custGeom>
              <a:avLst/>
              <a:gdLst>
                <a:gd name="connsiteX0" fmla="*/ 0 w 477948"/>
                <a:gd name="connsiteY0" fmla="*/ 83351 h 447308"/>
                <a:gd name="connsiteX1" fmla="*/ 46069 w 477948"/>
                <a:gd name="connsiteY1" fmla="*/ 83351 h 447308"/>
                <a:gd name="connsiteX2" fmla="*/ 83763 w 477948"/>
                <a:gd name="connsiteY2" fmla="*/ 148379 h 447308"/>
                <a:gd name="connsiteX3" fmla="*/ 83763 w 477948"/>
                <a:gd name="connsiteY3" fmla="*/ 447308 h 447308"/>
                <a:gd name="connsiteX4" fmla="*/ 116893 w 477948"/>
                <a:gd name="connsiteY4" fmla="*/ 0 h 447308"/>
                <a:gd name="connsiteX5" fmla="*/ 477948 w 477948"/>
                <a:gd name="connsiteY5" fmla="*/ 146519 h 447308"/>
                <a:gd name="connsiteX6" fmla="*/ 103951 w 477948"/>
                <a:gd name="connsiteY6" fmla="*/ 146519 h 447308"/>
                <a:gd name="connsiteX7" fmla="*/ 67335 w 477948"/>
                <a:gd name="connsiteY7" fmla="*/ 83351 h 447308"/>
                <a:gd name="connsiteX8" fmla="*/ 116893 w 477948"/>
                <a:gd name="connsiteY8" fmla="*/ 83351 h 447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7948" h="447308">
                  <a:moveTo>
                    <a:pt x="0" y="83351"/>
                  </a:moveTo>
                  <a:lnTo>
                    <a:pt x="46069" y="83351"/>
                  </a:lnTo>
                  <a:lnTo>
                    <a:pt x="83763" y="148379"/>
                  </a:lnTo>
                  <a:lnTo>
                    <a:pt x="83763" y="447308"/>
                  </a:lnTo>
                  <a:close/>
                  <a:moveTo>
                    <a:pt x="116893" y="0"/>
                  </a:moveTo>
                  <a:lnTo>
                    <a:pt x="477948" y="146519"/>
                  </a:lnTo>
                  <a:lnTo>
                    <a:pt x="103951" y="146519"/>
                  </a:lnTo>
                  <a:lnTo>
                    <a:pt x="67335" y="83351"/>
                  </a:lnTo>
                  <a:lnTo>
                    <a:pt x="116893" y="83351"/>
                  </a:lnTo>
                  <a:close/>
                </a:path>
              </a:pathLst>
            </a:cu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ectangle 10">
              <a:extLst>
                <a:ext uri="{FF2B5EF4-FFF2-40B4-BE49-F238E27FC236}">
                  <a16:creationId xmlns:a16="http://schemas.microsoft.com/office/drawing/2014/main" id="{9B82F3F3-4CF7-4A93-8EE8-E15392AEEB66}"/>
                </a:ext>
              </a:extLst>
            </p:cNvPr>
            <p:cNvSpPr/>
            <p:nvPr/>
          </p:nvSpPr>
          <p:spPr>
            <a:xfrm>
              <a:off x="4097088" y="3740631"/>
              <a:ext cx="407592" cy="305761"/>
            </a:xfrm>
            <a:prstGeom prst="rect">
              <a:avLst/>
            </a:prstGeom>
            <a:solidFill>
              <a:srgbClr val="0070C0"/>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4C5C79A5-5106-46B3-8B89-17AF6362E555}"/>
                </a:ext>
              </a:extLst>
            </p:cNvPr>
            <p:cNvGrpSpPr/>
            <p:nvPr/>
          </p:nvGrpSpPr>
          <p:grpSpPr>
            <a:xfrm>
              <a:off x="3825373" y="3390342"/>
              <a:ext cx="838200" cy="838200"/>
              <a:chOff x="1002575" y="1231726"/>
              <a:chExt cx="838200" cy="838200"/>
            </a:xfrm>
          </p:grpSpPr>
          <p:sp>
            <p:nvSpPr>
              <p:cNvPr id="13" name="Rectangle 12">
                <a:extLst>
                  <a:ext uri="{FF2B5EF4-FFF2-40B4-BE49-F238E27FC236}">
                    <a16:creationId xmlns:a16="http://schemas.microsoft.com/office/drawing/2014/main" id="{EE828773-E2EF-4BA7-AC59-9F4141AA1002}"/>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4">
                <a:extLst>
                  <a:ext uri="{FF2B5EF4-FFF2-40B4-BE49-F238E27FC236}">
                    <a16:creationId xmlns:a16="http://schemas.microsoft.com/office/drawing/2014/main" id="{D93C2A59-BF32-4F86-95D4-D79FB9B5EAB8}"/>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Freeform: Shape 14">
              <a:extLst>
                <a:ext uri="{FF2B5EF4-FFF2-40B4-BE49-F238E27FC236}">
                  <a16:creationId xmlns:a16="http://schemas.microsoft.com/office/drawing/2014/main" id="{0256924A-CDD9-486A-9BFD-ECFAC590B9B0}"/>
                </a:ext>
              </a:extLst>
            </p:cNvPr>
            <p:cNvSpPr/>
            <p:nvPr/>
          </p:nvSpPr>
          <p:spPr>
            <a:xfrm>
              <a:off x="3995331" y="3572212"/>
              <a:ext cx="104768" cy="78593"/>
            </a:xfrm>
            <a:custGeom>
              <a:avLst/>
              <a:gdLst>
                <a:gd name="connsiteX0" fmla="*/ 0 w 104768"/>
                <a:gd name="connsiteY0" fmla="*/ 10470 h 78593"/>
                <a:gd name="connsiteX1" fmla="*/ 39488 w 104768"/>
                <a:gd name="connsiteY1" fmla="*/ 78593 h 78593"/>
                <a:gd name="connsiteX2" fmla="*/ 0 w 104768"/>
                <a:gd name="connsiteY2" fmla="*/ 78593 h 78593"/>
                <a:gd name="connsiteX3" fmla="*/ 15197 w 104768"/>
                <a:gd name="connsiteY3" fmla="*/ 0 h 78593"/>
                <a:gd name="connsiteX4" fmla="*/ 104768 w 104768"/>
                <a:gd name="connsiteY4" fmla="*/ 0 h 78593"/>
                <a:gd name="connsiteX5" fmla="*/ 104768 w 104768"/>
                <a:gd name="connsiteY5" fmla="*/ 78593 h 78593"/>
                <a:gd name="connsiteX6" fmla="*/ 60754 w 104768"/>
                <a:gd name="connsiteY6" fmla="*/ 78593 h 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68" h="78593">
                  <a:moveTo>
                    <a:pt x="0" y="10470"/>
                  </a:moveTo>
                  <a:lnTo>
                    <a:pt x="39488" y="78593"/>
                  </a:lnTo>
                  <a:lnTo>
                    <a:pt x="0" y="78593"/>
                  </a:lnTo>
                  <a:close/>
                  <a:moveTo>
                    <a:pt x="15197" y="0"/>
                  </a:moveTo>
                  <a:lnTo>
                    <a:pt x="104768" y="0"/>
                  </a:lnTo>
                  <a:lnTo>
                    <a:pt x="104768" y="78593"/>
                  </a:lnTo>
                  <a:lnTo>
                    <a:pt x="60754" y="78593"/>
                  </a:lnTo>
                  <a:close/>
                </a:path>
              </a:pathLst>
            </a:custGeom>
            <a:solidFill>
              <a:srgbClr val="0070C0"/>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573017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5413" y="1652329"/>
            <a:ext cx="8939150" cy="2316898"/>
            <a:chOff x="65413" y="1652329"/>
            <a:chExt cx="8939150" cy="2316898"/>
          </a:xfrm>
        </p:grpSpPr>
        <p:sp>
          <p:nvSpPr>
            <p:cNvPr id="20" name="Rectangle 19"/>
            <p:cNvSpPr>
              <a:spLocks noChangeAspect="1"/>
            </p:cNvSpPr>
            <p:nvPr/>
          </p:nvSpPr>
          <p:spPr>
            <a:xfrm>
              <a:off x="5702038" y="2028431"/>
              <a:ext cx="3302525" cy="1940796"/>
            </a:xfrm>
            <a:prstGeom prst="rect">
              <a:avLst/>
            </a:prstGeom>
            <a:solidFill>
              <a:schemeClr val="accent4">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Pentagon 27"/>
            <p:cNvSpPr>
              <a:spLocks noChangeAspect="1"/>
            </p:cNvSpPr>
            <p:nvPr/>
          </p:nvSpPr>
          <p:spPr>
            <a:xfrm>
              <a:off x="2562615" y="2028431"/>
              <a:ext cx="3866370" cy="1940796"/>
            </a:xfrm>
            <a:prstGeom prst="homePlate">
              <a:avLst>
                <a:gd name="adj" fmla="val 24128"/>
              </a:avLst>
            </a:prstGeom>
            <a:solidFill>
              <a:schemeClr val="accent1">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Pentagon 3"/>
            <p:cNvSpPr>
              <a:spLocks noChangeAspect="1"/>
            </p:cNvSpPr>
            <p:nvPr/>
          </p:nvSpPr>
          <p:spPr>
            <a:xfrm>
              <a:off x="65413" y="2028431"/>
              <a:ext cx="3221975" cy="1940796"/>
            </a:xfrm>
            <a:prstGeom prst="homePlate">
              <a:avLst>
                <a:gd name="adj" fmla="val 24128"/>
              </a:avLst>
            </a:prstGeom>
            <a:solidFill>
              <a:schemeClr val="accent3">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Rounded Rectangle 4"/>
            <p:cNvSpPr/>
            <p:nvPr/>
          </p:nvSpPr>
          <p:spPr>
            <a:xfrm>
              <a:off x="233550" y="2209800"/>
              <a:ext cx="2281050" cy="990600"/>
            </a:xfrm>
            <a:prstGeom prst="roundRect">
              <a:avLst/>
            </a:prstGeom>
            <a:blipFill>
              <a:blip r:embed="rId2">
                <a:extLst>
                  <a:ext uri="{BEBA8EAE-BF5A-486C-A8C5-ECC9F3942E4B}">
                    <a14:imgProps xmlns:a14="http://schemas.microsoft.com/office/drawing/2010/main">
                      <a14:imgLayer r:embed="rId3">
                        <a14:imgEffect>
                          <a14:saturation sat="0"/>
                        </a14:imgEffect>
                        <a14:imgEffect>
                          <a14:brightnessContrast bright="20000" contrast="-2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50000"/>
                      <a:lumOff val="50000"/>
                    </a:schemeClr>
                  </a:solidFill>
                </a:rPr>
                <a:t>Ingredient A (60%)</a:t>
              </a:r>
              <a:endParaRPr lang="en-SG" sz="2000" b="1" dirty="0">
                <a:solidFill>
                  <a:schemeClr val="tx1">
                    <a:lumMod val="50000"/>
                    <a:lumOff val="50000"/>
                  </a:schemeClr>
                </a:solidFill>
              </a:endParaRPr>
            </a:p>
          </p:txBody>
        </p:sp>
        <p:sp>
          <p:nvSpPr>
            <p:cNvPr id="6" name="TextBox 5"/>
            <p:cNvSpPr txBox="1"/>
            <p:nvPr/>
          </p:nvSpPr>
          <p:spPr>
            <a:xfrm>
              <a:off x="685800" y="1676400"/>
              <a:ext cx="1600200" cy="381000"/>
            </a:xfrm>
            <a:prstGeom prst="rect">
              <a:avLst/>
            </a:prstGeom>
            <a:noFill/>
          </p:spPr>
          <p:txBody>
            <a:bodyPr wrap="square" rtlCol="0">
              <a:spAutoFit/>
            </a:bodyPr>
            <a:lstStyle/>
            <a:p>
              <a:pPr algn="ctr"/>
              <a:r>
                <a:rPr lang="en-US" b="1" dirty="0">
                  <a:solidFill>
                    <a:schemeClr val="bg1">
                      <a:lumMod val="65000"/>
                    </a:schemeClr>
                  </a:solidFill>
                </a:rPr>
                <a:t>Inputs</a:t>
              </a:r>
              <a:endParaRPr lang="en-SG" b="1" dirty="0">
                <a:solidFill>
                  <a:schemeClr val="bg1">
                    <a:lumMod val="65000"/>
                  </a:schemeClr>
                </a:solidFill>
              </a:endParaRPr>
            </a:p>
          </p:txBody>
        </p:sp>
        <p:sp>
          <p:nvSpPr>
            <p:cNvPr id="7" name="Rounded Rectangle 6"/>
            <p:cNvSpPr/>
            <p:nvPr/>
          </p:nvSpPr>
          <p:spPr>
            <a:xfrm>
              <a:off x="233550" y="3269354"/>
              <a:ext cx="1384420" cy="588100"/>
            </a:xfrm>
            <a:prstGeom prst="roundRect">
              <a:avLst/>
            </a:prstGeom>
            <a:blipFill>
              <a:blip r:embed="rId4">
                <a:extLst>
                  <a:ext uri="{BEBA8EAE-BF5A-486C-A8C5-ECC9F3942E4B}">
                    <a14:imgProps xmlns:a14="http://schemas.microsoft.com/office/drawing/2010/main">
                      <a14:imgLayer r:embed="rId5">
                        <a14:imgEffect>
                          <a14:artisticLineDrawing/>
                        </a14:imgEffect>
                        <a14:imgEffect>
                          <a14:saturation sat="0"/>
                        </a14:imgEffect>
                        <a14:imgEffect>
                          <a14:brightnessContrast brigh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50000"/>
                      <a:lumOff val="50000"/>
                    </a:schemeClr>
                  </a:solidFill>
                </a:rPr>
                <a:t>Ingredient B (25%)</a:t>
              </a:r>
              <a:endParaRPr lang="en-SG" b="1" dirty="0">
                <a:solidFill>
                  <a:schemeClr val="tx1">
                    <a:lumMod val="50000"/>
                    <a:lumOff val="50000"/>
                  </a:schemeClr>
                </a:solidFill>
              </a:endParaRPr>
            </a:p>
          </p:txBody>
        </p:sp>
        <p:sp>
          <p:nvSpPr>
            <p:cNvPr id="8" name="Rounded Rectangle 7"/>
            <p:cNvSpPr/>
            <p:nvPr/>
          </p:nvSpPr>
          <p:spPr>
            <a:xfrm>
              <a:off x="1690950" y="3269354"/>
              <a:ext cx="823650" cy="588100"/>
            </a:xfrm>
            <a:prstGeom prst="roundRect">
              <a:avLst/>
            </a:prstGeom>
            <a:blipFill>
              <a:blip r:embed="rId6">
                <a:duotone>
                  <a:schemeClr val="bg2">
                    <a:shade val="45000"/>
                    <a:satMod val="135000"/>
                  </a:schemeClr>
                  <a:prstClr val="white"/>
                </a:duotone>
                <a:extLst>
                  <a:ext uri="{BEBA8EAE-BF5A-486C-A8C5-ECC9F3942E4B}">
                    <a14:imgProps xmlns:a14="http://schemas.microsoft.com/office/drawing/2010/main">
                      <a14:imgLayer r:embed="rId7">
                        <a14:imgEffect>
                          <a14:saturation sat="0"/>
                        </a14:imgEffect>
                        <a14:imgEffect>
                          <a14:brightnessContrast bright="40000" contras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50000"/>
                      <a:lumOff val="50000"/>
                    </a:schemeClr>
                  </a:solidFill>
                </a:rPr>
                <a:t>C (15%)</a:t>
              </a:r>
              <a:endParaRPr lang="en-SG" sz="1600" b="1" dirty="0">
                <a:solidFill>
                  <a:schemeClr val="tx1">
                    <a:lumMod val="50000"/>
                    <a:lumOff val="50000"/>
                  </a:schemeClr>
                </a:solidFill>
              </a:endParaRPr>
            </a:p>
          </p:txBody>
        </p:sp>
        <p:sp>
          <p:nvSpPr>
            <p:cNvPr id="17" name="TextBox 16"/>
            <p:cNvSpPr txBox="1"/>
            <p:nvPr/>
          </p:nvSpPr>
          <p:spPr>
            <a:xfrm>
              <a:off x="3876600" y="1652329"/>
              <a:ext cx="1600200" cy="381000"/>
            </a:xfrm>
            <a:prstGeom prst="rect">
              <a:avLst/>
            </a:prstGeom>
            <a:noFill/>
          </p:spPr>
          <p:txBody>
            <a:bodyPr wrap="square" rtlCol="0">
              <a:spAutoFit/>
            </a:bodyPr>
            <a:lstStyle/>
            <a:p>
              <a:pPr algn="ctr"/>
              <a:r>
                <a:rPr lang="en-US" b="1" dirty="0">
                  <a:solidFill>
                    <a:schemeClr val="bg1">
                      <a:lumMod val="65000"/>
                    </a:schemeClr>
                  </a:solidFill>
                </a:rPr>
                <a:t>Process</a:t>
              </a:r>
              <a:endParaRPr lang="en-SG" b="1" dirty="0">
                <a:solidFill>
                  <a:schemeClr val="bg1">
                    <a:lumMod val="65000"/>
                  </a:schemeClr>
                </a:solidFill>
              </a:endParaRPr>
            </a:p>
          </p:txBody>
        </p:sp>
        <p:sp>
          <p:nvSpPr>
            <p:cNvPr id="21" name="TextBox 20"/>
            <p:cNvSpPr txBox="1"/>
            <p:nvPr/>
          </p:nvSpPr>
          <p:spPr>
            <a:xfrm>
              <a:off x="7000800" y="1652329"/>
              <a:ext cx="1600200" cy="381000"/>
            </a:xfrm>
            <a:prstGeom prst="rect">
              <a:avLst/>
            </a:prstGeom>
            <a:noFill/>
          </p:spPr>
          <p:txBody>
            <a:bodyPr wrap="square" rtlCol="0">
              <a:spAutoFit/>
            </a:bodyPr>
            <a:lstStyle/>
            <a:p>
              <a:pPr algn="ctr"/>
              <a:r>
                <a:rPr lang="en-US" b="1" dirty="0">
                  <a:solidFill>
                    <a:schemeClr val="bg1">
                      <a:lumMod val="65000"/>
                    </a:schemeClr>
                  </a:solidFill>
                </a:rPr>
                <a:t>Output</a:t>
              </a:r>
              <a:endParaRPr lang="en-SG" b="1" dirty="0">
                <a:solidFill>
                  <a:schemeClr val="bg1">
                    <a:lumMod val="65000"/>
                  </a:schemeClr>
                </a:solidFill>
              </a:endParaRPr>
            </a:p>
          </p:txBody>
        </p:sp>
        <p:pic>
          <p:nvPicPr>
            <p:cNvPr id="1026" name="Picture 2" descr="C:\Users\dcsdcr\AppData\Local\Microsoft\Windows\Temporary Internet Files\Content.IE5\99JB0IZJ\dglxasset[1].aspx"/>
            <p:cNvPicPr>
              <a:picLocks noChangeAspect="1" noChangeArrowheads="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91401" y="2179597"/>
              <a:ext cx="614400" cy="86367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dcsdcr\AppData\Local\Microsoft\Windows\Temporary Internet Files\Content.IE5\9Z2HL03D\dglxasset[1].aspx"/>
            <p:cNvPicPr>
              <a:picLocks noChangeAspect="1" noChangeArrowheads="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05785" y="3172639"/>
              <a:ext cx="718221" cy="68481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dcsdcr\AppData\Local\Microsoft\Windows\Temporary Internet Files\Content.IE5\X5YV3EZ2\MC900311286[1].wmf"/>
            <p:cNvPicPr>
              <a:picLocks noChangeAspect="1" noChangeArrowheads="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51672" y="3088541"/>
              <a:ext cx="784327" cy="6893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dcsdcr\AppData\Local\Microsoft\Windows\Temporary Internet Files\Content.IE5\99JB0IZJ\MC900038628[1].wmf"/>
            <p:cNvPicPr>
              <a:picLocks noChangeAspect="1" noChangeArrowheads="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24651" y="2213359"/>
              <a:ext cx="552298" cy="785470"/>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ectangle 29"/>
          <p:cNvSpPr>
            <a:spLocks noChangeAspect="1"/>
          </p:cNvSpPr>
          <p:nvPr/>
        </p:nvSpPr>
        <p:spPr>
          <a:xfrm>
            <a:off x="3405200" y="2090775"/>
            <a:ext cx="2448000" cy="1836000"/>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31" name="TextBox 30"/>
          <p:cNvSpPr txBox="1"/>
          <p:nvPr/>
        </p:nvSpPr>
        <p:spPr>
          <a:xfrm>
            <a:off x="533400" y="906122"/>
            <a:ext cx="81534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rectangle, click the           button and select                                   to generate a drill down effect to the next slide.</a:t>
            </a:r>
            <a:endParaRPr lang="en-SG" dirty="0">
              <a:solidFill>
                <a:schemeClr val="accent6">
                  <a:lumMod val="75000"/>
                </a:schemeClr>
              </a:solidFill>
            </a:endParaRPr>
          </a:p>
        </p:txBody>
      </p:sp>
      <p:sp>
        <p:nvSpPr>
          <p:cNvPr id="33" name="TextBox 32"/>
          <p:cNvSpPr txBox="1"/>
          <p:nvPr/>
        </p:nvSpPr>
        <p:spPr>
          <a:xfrm>
            <a:off x="495300" y="4724400"/>
            <a:ext cx="8001000" cy="1354217"/>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Press the       button to see drill down effect generated by PowerPointLabs. The effect tells the audience which part of this slide corresponds to the content of the next slide. For example, here it gives audience the feeling that you are now drilling down to details about the “Process” part of this slide.</a:t>
            </a:r>
            <a:endParaRPr lang="en-SG" dirty="0">
              <a:solidFill>
                <a:schemeClr val="accent6">
                  <a:lumMod val="75000"/>
                </a:schemeClr>
              </a:solidFill>
            </a:endParaRPr>
          </a:p>
        </p:txBody>
      </p:sp>
      <p:sp>
        <p:nvSpPr>
          <p:cNvPr id="22" name="TextBox 3"/>
          <p:cNvSpPr txBox="1"/>
          <p:nvPr/>
        </p:nvSpPr>
        <p:spPr>
          <a:xfrm>
            <a:off x="800100" y="245856"/>
            <a:ext cx="5715000" cy="369332"/>
          </a:xfrm>
          <a:prstGeom prst="rect">
            <a:avLst/>
          </a:prstGeom>
          <a:solidFill>
            <a:srgbClr val="FFFFFF">
              <a:alpha val="0"/>
            </a:srgbClr>
          </a:solidFill>
          <a:ln/>
        </p:spPr>
        <p:txBody>
          <a:bodyPr vert="horz" wrap="square" rtlCol="0" anchor="t" anchorCtr="0">
            <a:spAutoFit/>
          </a:bodyPr>
          <a:lstStyle/>
          <a:p>
            <a:r>
              <a:rPr lang="en-US" b="1" dirty="0">
                <a:solidFill>
                  <a:schemeClr val="accent6">
                    <a:lumMod val="75000"/>
                  </a:schemeClr>
                </a:solidFill>
                <a:latin typeface="Calibri" panose="020F0502020204030204" pitchFamily="34" charset="0"/>
              </a:rPr>
              <a:t>Drill Down</a:t>
            </a:r>
            <a:endParaRPr lang="en-SG" b="1" dirty="0">
              <a:solidFill>
                <a:srgbClr val="0070C0"/>
              </a:solidFill>
              <a:latin typeface="Calibri" panose="020F0502020204030204" pitchFamily="34" charset="0"/>
            </a:endParaRPr>
          </a:p>
        </p:txBody>
      </p:sp>
      <p:pic>
        <p:nvPicPr>
          <p:cNvPr id="2" name="Picture 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4301" y="71984"/>
            <a:ext cx="630098" cy="630098"/>
          </a:xfrm>
          <a:prstGeom prst="rect">
            <a:avLst/>
          </a:prstGeom>
          <a:solidFill>
            <a:srgbClr val="FFFFFF">
              <a:alpha val="0"/>
            </a:srgbClr>
          </a:solidFill>
          <a:ln/>
        </p:spPr>
      </p:pic>
      <p:pic>
        <p:nvPicPr>
          <p:cNvPr id="24" name="Picture 1"/>
          <p:cNvPicPr>
            <a:picLocks noChangeAspect="1"/>
          </p:cNvPicPr>
          <p:nvPr/>
        </p:nvPicPr>
        <p:blipFill>
          <a:blip r:embed="rId13"/>
          <a:stretch>
            <a:fillRect/>
          </a:stretch>
        </p:blipFill>
        <p:spPr>
          <a:xfrm>
            <a:off x="4216325" y="713155"/>
            <a:ext cx="409575" cy="676275"/>
          </a:xfrm>
          <a:prstGeom prst="rect">
            <a:avLst/>
          </a:prstGeom>
          <a:effectLst>
            <a:outerShdw blurRad="63500" sx="102000" sy="102000" algn="ctr" rotWithShape="0">
              <a:prstClr val="black">
                <a:alpha val="40000"/>
              </a:prstClr>
            </a:outerShdw>
          </a:effectLst>
        </p:spPr>
      </p:pic>
      <p:pic>
        <p:nvPicPr>
          <p:cNvPr id="9" name="Picture 8"/>
          <p:cNvPicPr>
            <a:picLocks noChangeAspect="1"/>
          </p:cNvPicPr>
          <p:nvPr/>
        </p:nvPicPr>
        <p:blipFill>
          <a:blip r:embed="rId14"/>
          <a:stretch>
            <a:fillRect/>
          </a:stretch>
        </p:blipFill>
        <p:spPr>
          <a:xfrm>
            <a:off x="6416434" y="1035470"/>
            <a:ext cx="1643796" cy="325925"/>
          </a:xfrm>
          <a:prstGeom prst="rect">
            <a:avLst/>
          </a:prstGeom>
          <a:effectLst>
            <a:outerShdw blurRad="63500" sx="102000" sy="102000" algn="ctr" rotWithShape="0">
              <a:prstClr val="black">
                <a:alpha val="40000"/>
              </a:prstClr>
            </a:outerShdw>
          </a:effectLst>
        </p:spPr>
      </p:pic>
      <p:pic>
        <p:nvPicPr>
          <p:cNvPr id="27" name="Picture 4"/>
          <p:cNvPicPr>
            <a:picLocks noChangeAspect="1"/>
          </p:cNvPicPr>
          <p:nvPr/>
        </p:nvPicPr>
        <p:blipFill>
          <a:blip r:embed="rId15">
            <a:duotone>
              <a:schemeClr val="bg2">
                <a:shade val="45000"/>
                <a:satMod val="135000"/>
              </a:schemeClr>
              <a:prstClr val="white"/>
            </a:duotone>
          </a:blip>
          <a:stretch>
            <a:fillRect/>
          </a:stretch>
        </p:blipFill>
        <p:spPr>
          <a:xfrm>
            <a:off x="1808384" y="4889500"/>
            <a:ext cx="281691" cy="266865"/>
          </a:xfrm>
          <a:prstGeom prst="rect">
            <a:avLst/>
          </a:prstGeom>
        </p:spPr>
      </p:pic>
    </p:spTree>
    <p:extLst>
      <p:ext uri="{BB962C8B-B14F-4D97-AF65-F5344CB8AC3E}">
        <p14:creationId xmlns:p14="http://schemas.microsoft.com/office/powerpoint/2010/main" val="2300630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Flowchart: Delay 3"/>
          <p:cNvSpPr/>
          <p:nvPr/>
        </p:nvSpPr>
        <p:spPr>
          <a:xfrm>
            <a:off x="6477000" y="2438400"/>
            <a:ext cx="1219200" cy="1219200"/>
          </a:xfrm>
          <a:prstGeom prst="flowChartDelay">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a:t>Z</a:t>
            </a:r>
            <a:endParaRPr lang="en-SG" sz="3200" b="1" dirty="0"/>
          </a:p>
        </p:txBody>
      </p:sp>
      <p:sp>
        <p:nvSpPr>
          <p:cNvPr id="5" name="Flowchart: Alternate Process 4"/>
          <p:cNvSpPr/>
          <p:nvPr/>
        </p:nvSpPr>
        <p:spPr>
          <a:xfrm>
            <a:off x="3200400" y="2476500"/>
            <a:ext cx="2209800" cy="11430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a:t>Y</a:t>
            </a:r>
            <a:endParaRPr lang="en-SG" sz="3200" b="1" dirty="0"/>
          </a:p>
        </p:txBody>
      </p:sp>
      <p:sp>
        <p:nvSpPr>
          <p:cNvPr id="7" name="Flowchart: Alternate Process 6"/>
          <p:cNvSpPr/>
          <p:nvPr/>
        </p:nvSpPr>
        <p:spPr>
          <a:xfrm>
            <a:off x="3192483" y="4495800"/>
            <a:ext cx="2209800" cy="11430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a:t>M</a:t>
            </a:r>
            <a:endParaRPr lang="en-SG" sz="3200" b="1" dirty="0"/>
          </a:p>
        </p:txBody>
      </p:sp>
      <p:sp>
        <p:nvSpPr>
          <p:cNvPr id="6" name="Flowchart: Manual Input 5"/>
          <p:cNvSpPr/>
          <p:nvPr/>
        </p:nvSpPr>
        <p:spPr>
          <a:xfrm>
            <a:off x="3192483" y="762000"/>
            <a:ext cx="2209800" cy="838200"/>
          </a:xfrm>
          <a:prstGeom prst="flowChartManualInp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a:t>L</a:t>
            </a:r>
            <a:endParaRPr lang="en-SG" sz="3200" b="1" dirty="0"/>
          </a:p>
        </p:txBody>
      </p:sp>
      <p:sp>
        <p:nvSpPr>
          <p:cNvPr id="8" name="Flowchart: Document 7"/>
          <p:cNvSpPr/>
          <p:nvPr/>
        </p:nvSpPr>
        <p:spPr>
          <a:xfrm rot="5400000">
            <a:off x="1447800" y="2514600"/>
            <a:ext cx="914400" cy="1066800"/>
          </a:xfrm>
          <a:prstGeom prst="flowChartDocument">
            <a:avLst/>
          </a:prstGeom>
        </p:spPr>
        <p:style>
          <a:lnRef idx="0">
            <a:schemeClr val="accent1"/>
          </a:lnRef>
          <a:fillRef idx="3">
            <a:schemeClr val="accent1"/>
          </a:fillRef>
          <a:effectRef idx="3">
            <a:schemeClr val="accent1"/>
          </a:effectRef>
          <a:fontRef idx="minor">
            <a:schemeClr val="lt1"/>
          </a:fontRef>
        </p:style>
        <p:txBody>
          <a:bodyPr vert="vert270" rtlCol="0" anchor="ctr"/>
          <a:lstStyle/>
          <a:p>
            <a:pPr algn="ctr"/>
            <a:r>
              <a:rPr lang="en-US" sz="3200" b="1" dirty="0"/>
              <a:t>X</a:t>
            </a:r>
            <a:endParaRPr lang="en-SG" sz="3200" b="1" dirty="0"/>
          </a:p>
        </p:txBody>
      </p:sp>
      <p:sp>
        <p:nvSpPr>
          <p:cNvPr id="9" name="Right Arrow 8"/>
          <p:cNvSpPr/>
          <p:nvPr/>
        </p:nvSpPr>
        <p:spPr>
          <a:xfrm>
            <a:off x="2619500" y="28194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1" name="Right Arrow 10"/>
          <p:cNvSpPr/>
          <p:nvPr/>
        </p:nvSpPr>
        <p:spPr>
          <a:xfrm>
            <a:off x="5638800" y="2819400"/>
            <a:ext cx="6858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2" name="Right Arrow 11"/>
          <p:cNvSpPr/>
          <p:nvPr/>
        </p:nvSpPr>
        <p:spPr>
          <a:xfrm rot="5400000">
            <a:off x="4068783" y="19050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3" name="Right Arrow 12"/>
          <p:cNvSpPr/>
          <p:nvPr/>
        </p:nvSpPr>
        <p:spPr>
          <a:xfrm rot="5400000">
            <a:off x="4078679" y="38862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4" name="Right Arrow 13"/>
          <p:cNvSpPr/>
          <p:nvPr/>
        </p:nvSpPr>
        <p:spPr>
          <a:xfrm>
            <a:off x="685800" y="28194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5" name="Right Arrow 14"/>
          <p:cNvSpPr/>
          <p:nvPr/>
        </p:nvSpPr>
        <p:spPr>
          <a:xfrm>
            <a:off x="8153400" y="2803566"/>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Tree>
    <p:extLst>
      <p:ext uri="{BB962C8B-B14F-4D97-AF65-F5344CB8AC3E}">
        <p14:creationId xmlns:p14="http://schemas.microsoft.com/office/powerpoint/2010/main" val="35101041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600000" y="4756967"/>
            <a:ext cx="8001000" cy="1077218"/>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Go back a couple of slides and press the       button to see the step back effect generated. This effect can be used to indicate that you are stepping back to take a look at where the details you have been discussing fit into the big picture.</a:t>
            </a:r>
            <a:endParaRPr lang="en-SG" dirty="0">
              <a:solidFill>
                <a:schemeClr val="accent6">
                  <a:lumMod val="75000"/>
                </a:schemeClr>
              </a:solidFill>
            </a:endParaRPr>
          </a:p>
        </p:txBody>
      </p:sp>
      <p:sp>
        <p:nvSpPr>
          <p:cNvPr id="27" name="TextBox 30"/>
          <p:cNvSpPr txBox="1"/>
          <p:nvPr/>
        </p:nvSpPr>
        <p:spPr>
          <a:xfrm>
            <a:off x="533400" y="906122"/>
            <a:ext cx="8153400"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Select the blue rectangle, click the           button and select                                   to generate a step back effect from the previous slide.</a:t>
            </a:r>
            <a:endParaRPr lang="en-SG" dirty="0">
              <a:solidFill>
                <a:schemeClr val="accent6">
                  <a:lumMod val="75000"/>
                </a:schemeClr>
              </a:solidFill>
            </a:endParaRPr>
          </a:p>
        </p:txBody>
      </p:sp>
      <p:sp>
        <p:nvSpPr>
          <p:cNvPr id="29"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Step Back</a:t>
            </a:r>
            <a:endParaRPr lang="en-SG" b="1" dirty="0">
              <a:solidFill>
                <a:srgbClr val="0070C0"/>
              </a:solidFill>
            </a:endParaRPr>
          </a:p>
        </p:txBody>
      </p:sp>
      <p:pic>
        <p:nvPicPr>
          <p:cNvPr id="32" name="Picture 1"/>
          <p:cNvPicPr>
            <a:picLocks noChangeAspect="1"/>
          </p:cNvPicPr>
          <p:nvPr/>
        </p:nvPicPr>
        <p:blipFill>
          <a:blip r:embed="rId2"/>
          <a:stretch>
            <a:fillRect/>
          </a:stretch>
        </p:blipFill>
        <p:spPr>
          <a:xfrm>
            <a:off x="4219625" y="713155"/>
            <a:ext cx="409575" cy="676275"/>
          </a:xfrm>
          <a:prstGeom prst="rect">
            <a:avLst/>
          </a:prstGeom>
          <a:effectLst>
            <a:outerShdw blurRad="63500" sx="102000" sy="102000" algn="ctr" rotWithShape="0">
              <a:prstClr val="black">
                <a:alpha val="40000"/>
              </a:prstClr>
            </a:outerShdw>
          </a:effectLst>
        </p:spPr>
      </p:pic>
      <p:grpSp>
        <p:nvGrpSpPr>
          <p:cNvPr id="34" name="Group 2"/>
          <p:cNvGrpSpPr/>
          <p:nvPr/>
        </p:nvGrpSpPr>
        <p:grpSpPr>
          <a:xfrm>
            <a:off x="65413" y="1652329"/>
            <a:ext cx="8939150" cy="2316898"/>
            <a:chOff x="65413" y="1652329"/>
            <a:chExt cx="8939150" cy="2316898"/>
          </a:xfrm>
        </p:grpSpPr>
        <p:sp>
          <p:nvSpPr>
            <p:cNvPr id="35" name="Rectangle 34"/>
            <p:cNvSpPr>
              <a:spLocks noChangeAspect="1"/>
            </p:cNvSpPr>
            <p:nvPr/>
          </p:nvSpPr>
          <p:spPr>
            <a:xfrm>
              <a:off x="5702038" y="2028431"/>
              <a:ext cx="3302525" cy="1940796"/>
            </a:xfrm>
            <a:prstGeom prst="rect">
              <a:avLst/>
            </a:prstGeom>
            <a:solidFill>
              <a:schemeClr val="accent4">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Pentagon 35"/>
            <p:cNvSpPr>
              <a:spLocks noChangeAspect="1"/>
            </p:cNvSpPr>
            <p:nvPr/>
          </p:nvSpPr>
          <p:spPr>
            <a:xfrm>
              <a:off x="2562615" y="2028431"/>
              <a:ext cx="3866370" cy="1940796"/>
            </a:xfrm>
            <a:prstGeom prst="homePlate">
              <a:avLst>
                <a:gd name="adj" fmla="val 24128"/>
              </a:avLst>
            </a:prstGeom>
            <a:solidFill>
              <a:schemeClr val="accent1">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Pentagon 36"/>
            <p:cNvSpPr>
              <a:spLocks noChangeAspect="1"/>
            </p:cNvSpPr>
            <p:nvPr/>
          </p:nvSpPr>
          <p:spPr>
            <a:xfrm>
              <a:off x="65413" y="2028431"/>
              <a:ext cx="3221975" cy="1940796"/>
            </a:xfrm>
            <a:prstGeom prst="homePlate">
              <a:avLst>
                <a:gd name="adj" fmla="val 24128"/>
              </a:avLst>
            </a:prstGeom>
            <a:solidFill>
              <a:schemeClr val="accent3">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Rounded Rectangle 37"/>
            <p:cNvSpPr/>
            <p:nvPr/>
          </p:nvSpPr>
          <p:spPr>
            <a:xfrm>
              <a:off x="233550" y="2209800"/>
              <a:ext cx="2281050" cy="990600"/>
            </a:xfrm>
            <a:prstGeom prst="roundRect">
              <a:avLst/>
            </a:prstGeom>
            <a:blipFill>
              <a:blip r:embed="rId3">
                <a:extLst>
                  <a:ext uri="{BEBA8EAE-BF5A-486C-A8C5-ECC9F3942E4B}">
                    <a14:imgProps xmlns:a14="http://schemas.microsoft.com/office/drawing/2010/main">
                      <a14:imgLayer r:embed="rId4">
                        <a14:imgEffect>
                          <a14:saturation sat="0"/>
                        </a14:imgEffect>
                        <a14:imgEffect>
                          <a14:brightnessContrast bright="20000" contrast="-2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50000"/>
                      <a:lumOff val="50000"/>
                    </a:schemeClr>
                  </a:solidFill>
                </a:rPr>
                <a:t>Ingredient A (60%)</a:t>
              </a:r>
              <a:endParaRPr lang="en-SG" sz="2000" b="1" dirty="0">
                <a:solidFill>
                  <a:schemeClr val="tx1">
                    <a:lumMod val="50000"/>
                    <a:lumOff val="50000"/>
                  </a:schemeClr>
                </a:solidFill>
              </a:endParaRPr>
            </a:p>
          </p:txBody>
        </p:sp>
        <p:sp>
          <p:nvSpPr>
            <p:cNvPr id="39" name="TextBox 38"/>
            <p:cNvSpPr txBox="1"/>
            <p:nvPr/>
          </p:nvSpPr>
          <p:spPr>
            <a:xfrm>
              <a:off x="685800" y="1676400"/>
              <a:ext cx="1600200" cy="381000"/>
            </a:xfrm>
            <a:prstGeom prst="rect">
              <a:avLst/>
            </a:prstGeom>
            <a:noFill/>
          </p:spPr>
          <p:txBody>
            <a:bodyPr wrap="square" rtlCol="0">
              <a:spAutoFit/>
            </a:bodyPr>
            <a:lstStyle/>
            <a:p>
              <a:pPr algn="ctr"/>
              <a:r>
                <a:rPr lang="en-US" b="1" dirty="0">
                  <a:solidFill>
                    <a:schemeClr val="bg1">
                      <a:lumMod val="65000"/>
                    </a:schemeClr>
                  </a:solidFill>
                </a:rPr>
                <a:t>Inputs</a:t>
              </a:r>
              <a:endParaRPr lang="en-SG" b="1" dirty="0">
                <a:solidFill>
                  <a:schemeClr val="bg1">
                    <a:lumMod val="65000"/>
                  </a:schemeClr>
                </a:solidFill>
              </a:endParaRPr>
            </a:p>
          </p:txBody>
        </p:sp>
        <p:sp>
          <p:nvSpPr>
            <p:cNvPr id="40" name="Rounded Rectangle 39"/>
            <p:cNvSpPr/>
            <p:nvPr/>
          </p:nvSpPr>
          <p:spPr>
            <a:xfrm>
              <a:off x="233550" y="3269354"/>
              <a:ext cx="1384420" cy="588100"/>
            </a:xfrm>
            <a:prstGeom prst="roundRect">
              <a:avLst/>
            </a:prstGeom>
            <a:blipFill>
              <a:blip r:embed="rId5">
                <a:extLst>
                  <a:ext uri="{BEBA8EAE-BF5A-486C-A8C5-ECC9F3942E4B}">
                    <a14:imgProps xmlns:a14="http://schemas.microsoft.com/office/drawing/2010/main">
                      <a14:imgLayer r:embed="rId6">
                        <a14:imgEffect>
                          <a14:artisticLineDrawing/>
                        </a14:imgEffect>
                        <a14:imgEffect>
                          <a14:saturation sat="0"/>
                        </a14:imgEffect>
                        <a14:imgEffect>
                          <a14:brightnessContrast brigh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50000"/>
                      <a:lumOff val="50000"/>
                    </a:schemeClr>
                  </a:solidFill>
                </a:rPr>
                <a:t>Ingredient B (25%)</a:t>
              </a:r>
              <a:endParaRPr lang="en-SG" b="1" dirty="0">
                <a:solidFill>
                  <a:schemeClr val="tx1">
                    <a:lumMod val="50000"/>
                    <a:lumOff val="50000"/>
                  </a:schemeClr>
                </a:solidFill>
              </a:endParaRPr>
            </a:p>
          </p:txBody>
        </p:sp>
        <p:sp>
          <p:nvSpPr>
            <p:cNvPr id="41" name="Rounded Rectangle 40"/>
            <p:cNvSpPr/>
            <p:nvPr/>
          </p:nvSpPr>
          <p:spPr>
            <a:xfrm>
              <a:off x="1690950" y="3269354"/>
              <a:ext cx="823650" cy="588100"/>
            </a:xfrm>
            <a:prstGeom prst="roundRect">
              <a:avLst/>
            </a:prstGeom>
            <a:blipFill>
              <a:blip r:embed="rId7">
                <a:duotone>
                  <a:schemeClr val="bg2">
                    <a:shade val="45000"/>
                    <a:satMod val="135000"/>
                  </a:schemeClr>
                  <a:prstClr val="white"/>
                </a:duotone>
                <a:extLst>
                  <a:ext uri="{BEBA8EAE-BF5A-486C-A8C5-ECC9F3942E4B}">
                    <a14:imgProps xmlns:a14="http://schemas.microsoft.com/office/drawing/2010/main">
                      <a14:imgLayer r:embed="rId8">
                        <a14:imgEffect>
                          <a14:saturation sat="0"/>
                        </a14:imgEffect>
                        <a14:imgEffect>
                          <a14:brightnessContrast bright="40000" contras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50000"/>
                      <a:lumOff val="50000"/>
                    </a:schemeClr>
                  </a:solidFill>
                </a:rPr>
                <a:t>C (15%)</a:t>
              </a:r>
              <a:endParaRPr lang="en-SG" sz="1600" b="1" dirty="0">
                <a:solidFill>
                  <a:schemeClr val="tx1">
                    <a:lumMod val="50000"/>
                    <a:lumOff val="50000"/>
                  </a:schemeClr>
                </a:solidFill>
              </a:endParaRPr>
            </a:p>
          </p:txBody>
        </p:sp>
        <p:sp>
          <p:nvSpPr>
            <p:cNvPr id="42" name="TextBox 41"/>
            <p:cNvSpPr txBox="1"/>
            <p:nvPr/>
          </p:nvSpPr>
          <p:spPr>
            <a:xfrm>
              <a:off x="3876600" y="1652329"/>
              <a:ext cx="1600200" cy="381000"/>
            </a:xfrm>
            <a:prstGeom prst="rect">
              <a:avLst/>
            </a:prstGeom>
            <a:noFill/>
          </p:spPr>
          <p:txBody>
            <a:bodyPr wrap="square" rtlCol="0">
              <a:spAutoFit/>
            </a:bodyPr>
            <a:lstStyle/>
            <a:p>
              <a:pPr algn="ctr"/>
              <a:r>
                <a:rPr lang="en-US" b="1" dirty="0">
                  <a:solidFill>
                    <a:schemeClr val="bg1">
                      <a:lumMod val="65000"/>
                    </a:schemeClr>
                  </a:solidFill>
                </a:rPr>
                <a:t>Process</a:t>
              </a:r>
              <a:endParaRPr lang="en-SG" b="1" dirty="0">
                <a:solidFill>
                  <a:schemeClr val="bg1">
                    <a:lumMod val="65000"/>
                  </a:schemeClr>
                </a:solidFill>
              </a:endParaRPr>
            </a:p>
          </p:txBody>
        </p:sp>
        <p:sp>
          <p:nvSpPr>
            <p:cNvPr id="43" name="TextBox 42"/>
            <p:cNvSpPr txBox="1"/>
            <p:nvPr/>
          </p:nvSpPr>
          <p:spPr>
            <a:xfrm>
              <a:off x="7000800" y="1652329"/>
              <a:ext cx="1600200" cy="381000"/>
            </a:xfrm>
            <a:prstGeom prst="rect">
              <a:avLst/>
            </a:prstGeom>
            <a:noFill/>
          </p:spPr>
          <p:txBody>
            <a:bodyPr wrap="square" rtlCol="0">
              <a:spAutoFit/>
            </a:bodyPr>
            <a:lstStyle/>
            <a:p>
              <a:pPr algn="ctr"/>
              <a:r>
                <a:rPr lang="en-US" b="1" dirty="0">
                  <a:solidFill>
                    <a:schemeClr val="bg1">
                      <a:lumMod val="65000"/>
                    </a:schemeClr>
                  </a:solidFill>
                </a:rPr>
                <a:t>Output</a:t>
              </a:r>
              <a:endParaRPr lang="en-SG" b="1" dirty="0">
                <a:solidFill>
                  <a:schemeClr val="bg1">
                    <a:lumMod val="65000"/>
                  </a:schemeClr>
                </a:solidFill>
              </a:endParaRPr>
            </a:p>
          </p:txBody>
        </p:sp>
        <p:pic>
          <p:nvPicPr>
            <p:cNvPr id="44" name="Picture 2" descr="C:\Users\dcsdcr\AppData\Local\Microsoft\Windows\Temporary Internet Files\Content.IE5\99JB0IZJ\dglxasset[1].aspx"/>
            <p:cNvPicPr>
              <a:picLocks noChangeAspect="1" noChangeArrowheads="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91401" y="2179597"/>
              <a:ext cx="614400" cy="86367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3" descr="C:\Users\dcsdcr\AppData\Local\Microsoft\Windows\Temporary Internet Files\Content.IE5\9Z2HL03D\dglxasset[1].aspx"/>
            <p:cNvPicPr>
              <a:picLocks noChangeAspect="1" noChangeArrowheads="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05785" y="3172639"/>
              <a:ext cx="718221" cy="68481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5" descr="C:\Users\dcsdcr\AppData\Local\Microsoft\Windows\Temporary Internet Files\Content.IE5\X5YV3EZ2\MC900311286[1].wmf"/>
            <p:cNvPicPr>
              <a:picLocks noChangeAspect="1" noChangeArrowheads="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51672" y="3088541"/>
              <a:ext cx="784327" cy="68935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C:\Users\dcsdcr\AppData\Local\Microsoft\Windows\Temporary Internet Files\Content.IE5\99JB0IZJ\MC900038628[1].wmf"/>
            <p:cNvPicPr>
              <a:picLocks noChangeAspect="1" noChangeArrowheads="1"/>
            </p:cNvPicPr>
            <p:nvPr/>
          </p:nvPicPr>
          <p:blipFill>
            <a:blip r:embed="rId1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24651" y="2213359"/>
              <a:ext cx="552298" cy="785470"/>
            </a:xfrm>
            <a:prstGeom prst="rect">
              <a:avLst/>
            </a:prstGeom>
            <a:noFill/>
            <a:extLst>
              <a:ext uri="{909E8E84-426E-40DD-AFC4-6F175D3DCCD1}">
                <a14:hiddenFill xmlns:a14="http://schemas.microsoft.com/office/drawing/2010/main">
                  <a:solidFill>
                    <a:srgbClr val="FFFFFF"/>
                  </a:solidFill>
                </a14:hiddenFill>
              </a:ext>
            </a:extLst>
          </p:spPr>
        </p:pic>
      </p:grpSp>
      <p:sp>
        <p:nvSpPr>
          <p:cNvPr id="48" name="Rectangle 29"/>
          <p:cNvSpPr>
            <a:spLocks noChangeAspect="1"/>
          </p:cNvSpPr>
          <p:nvPr/>
        </p:nvSpPr>
        <p:spPr>
          <a:xfrm>
            <a:off x="3405200" y="2090775"/>
            <a:ext cx="2448000" cy="1836000"/>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pic>
        <p:nvPicPr>
          <p:cNvPr id="2" name="Picture 1"/>
          <p:cNvPicPr>
            <a:picLocks noChangeAspect="1"/>
          </p:cNvPicPr>
          <p:nvPr/>
        </p:nvPicPr>
        <p:blipFill rotWithShape="1">
          <a:blip r:embed="rId13" cstate="email">
            <a:extLst>
              <a:ext uri="{28A0092B-C50C-407E-A947-70E740481C1C}">
                <a14:useLocalDpi xmlns:a14="http://schemas.microsoft.com/office/drawing/2010/main"/>
              </a:ext>
            </a:extLst>
          </a:blip>
          <a:srcRect l="1" r="4395"/>
          <a:stretch/>
        </p:blipFill>
        <p:spPr>
          <a:xfrm>
            <a:off x="6407546" y="1045617"/>
            <a:ext cx="1657349" cy="325925"/>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50" name="Picture 4"/>
          <p:cNvPicPr>
            <a:picLocks noChangeAspect="1"/>
          </p:cNvPicPr>
          <p:nvPr/>
        </p:nvPicPr>
        <p:blipFill>
          <a:blip r:embed="rId15">
            <a:duotone>
              <a:schemeClr val="bg2">
                <a:shade val="45000"/>
                <a:satMod val="135000"/>
              </a:schemeClr>
              <a:prstClr val="white"/>
            </a:duotone>
          </a:blip>
          <a:stretch>
            <a:fillRect/>
          </a:stretch>
        </p:blipFill>
        <p:spPr>
          <a:xfrm>
            <a:off x="4776787" y="4927600"/>
            <a:ext cx="281691" cy="266865"/>
          </a:xfrm>
          <a:prstGeom prst="rect">
            <a:avLst/>
          </a:prstGeom>
        </p:spPr>
      </p:pic>
    </p:spTree>
    <p:extLst>
      <p:ext uri="{BB962C8B-B14F-4D97-AF65-F5344CB8AC3E}">
        <p14:creationId xmlns:p14="http://schemas.microsoft.com/office/powerpoint/2010/main" val="689572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descr="File:AmineTreating.png"/>
          <p:cNvPicPr>
            <a:picLocks noChangeAspect="1" noChangeArrowheads="1"/>
          </p:cNvPicPr>
          <p:nvPr/>
        </p:nvPicPr>
        <p:blipFill rotWithShape="1">
          <a:blip r:embed="rId2">
            <a:duotone>
              <a:prstClr val="black"/>
              <a:schemeClr val="accent6">
                <a:tint val="45000"/>
                <a:satMod val="400000"/>
              </a:schemeClr>
            </a:duotone>
            <a:extLst>
              <a:ext uri="{28A0092B-C50C-407E-A947-70E740481C1C}">
                <a14:useLocalDpi xmlns:a14="http://schemas.microsoft.com/office/drawing/2010/main" val="0"/>
              </a:ext>
            </a:extLst>
          </a:blip>
          <a:srcRect l="1320" t="1116" r="1244" b="19055"/>
          <a:stretch/>
        </p:blipFill>
        <p:spPr bwMode="auto">
          <a:xfrm>
            <a:off x="1752600" y="1611775"/>
            <a:ext cx="5487764" cy="3932649"/>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533400" y="756819"/>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rectangles in any order (ctrl-click), click the           button and select                                   .</a:t>
            </a:r>
            <a:endParaRPr lang="en-SG" dirty="0">
              <a:solidFill>
                <a:schemeClr val="accent6">
                  <a:lumMod val="75000"/>
                </a:schemeClr>
              </a:solidFill>
            </a:endParaRPr>
          </a:p>
        </p:txBody>
      </p:sp>
      <p:sp>
        <p:nvSpPr>
          <p:cNvPr id="33" name="TextBox 32"/>
          <p:cNvSpPr txBox="1"/>
          <p:nvPr/>
        </p:nvSpPr>
        <p:spPr>
          <a:xfrm>
            <a:off x="527613" y="5676781"/>
            <a:ext cx="800100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Press the       button to see the zoom and pan effects generated by PowerPointLabs.</a:t>
            </a:r>
            <a:endParaRPr lang="en-SG" dirty="0">
              <a:solidFill>
                <a:schemeClr val="accent6">
                  <a:lumMod val="75000"/>
                </a:schemeClr>
              </a:solidFill>
            </a:endParaRPr>
          </a:p>
        </p:txBody>
      </p:sp>
      <p:sp>
        <p:nvSpPr>
          <p:cNvPr id="23" name="Rectangle 22"/>
          <p:cNvSpPr/>
          <p:nvPr/>
        </p:nvSpPr>
        <p:spPr>
          <a:xfrm>
            <a:off x="1899598" y="1709584"/>
            <a:ext cx="2464137" cy="1594998"/>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US"/>
          </a:p>
        </p:txBody>
      </p:sp>
      <p:sp>
        <p:nvSpPr>
          <p:cNvPr id="15" name="Rectangle 14"/>
          <p:cNvSpPr/>
          <p:nvPr/>
        </p:nvSpPr>
        <p:spPr>
          <a:xfrm>
            <a:off x="5309330" y="2341722"/>
            <a:ext cx="1868224" cy="1168310"/>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US" dirty="0"/>
          </a:p>
        </p:txBody>
      </p:sp>
      <p:sp>
        <p:nvSpPr>
          <p:cNvPr id="16" name="Rectangle 15"/>
          <p:cNvSpPr/>
          <p:nvPr/>
        </p:nvSpPr>
        <p:spPr>
          <a:xfrm>
            <a:off x="4363736" y="3978563"/>
            <a:ext cx="1930726" cy="1448044"/>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US"/>
          </a:p>
        </p:txBody>
      </p:sp>
      <p:pic>
        <p:nvPicPr>
          <p:cNvPr id="2" name="Picture 1"/>
          <p:cNvPicPr>
            <a:picLocks noChangeAspect="1"/>
          </p:cNvPicPr>
          <p:nvPr/>
        </p:nvPicPr>
        <p:blipFill>
          <a:blip r:embed="rId3"/>
          <a:stretch>
            <a:fillRect/>
          </a:stretch>
        </p:blipFill>
        <p:spPr>
          <a:xfrm>
            <a:off x="6435725" y="643460"/>
            <a:ext cx="409575" cy="676275"/>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4"/>
          <a:stretch>
            <a:fillRect/>
          </a:stretch>
        </p:blipFill>
        <p:spPr>
          <a:xfrm>
            <a:off x="1231089" y="1220223"/>
            <a:ext cx="1728820" cy="325925"/>
          </a:xfrm>
          <a:prstGeom prst="rect">
            <a:avLst/>
          </a:prstGeom>
          <a:effectLst>
            <a:outerShdw blurRad="63500" sx="102000" sy="102000" algn="ctr" rotWithShape="0">
              <a:prstClr val="black">
                <a:alpha val="40000"/>
              </a:prstClr>
            </a:outerShdw>
          </a:effectLst>
        </p:spPr>
      </p:pic>
      <p:sp>
        <p:nvSpPr>
          <p:cNvPr id="21"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Zoom To Area</a:t>
            </a:r>
            <a:endParaRPr lang="en-SG" b="1" dirty="0">
              <a:solidFill>
                <a:srgbClr val="0070C0"/>
              </a:solidFill>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 y="71984"/>
            <a:ext cx="685800" cy="685800"/>
          </a:xfrm>
          <a:prstGeom prst="rect">
            <a:avLst/>
          </a:prstGeom>
        </p:spPr>
      </p:pic>
      <p:pic>
        <p:nvPicPr>
          <p:cNvPr id="5" name="Picture 4"/>
          <p:cNvPicPr>
            <a:picLocks noChangeAspect="1"/>
          </p:cNvPicPr>
          <p:nvPr/>
        </p:nvPicPr>
        <p:blipFill>
          <a:blip r:embed="rId6">
            <a:duotone>
              <a:schemeClr val="bg2">
                <a:shade val="45000"/>
                <a:satMod val="135000"/>
              </a:schemeClr>
              <a:prstClr val="white"/>
            </a:duotone>
          </a:blip>
          <a:stretch>
            <a:fillRect/>
          </a:stretch>
        </p:blipFill>
        <p:spPr>
          <a:xfrm>
            <a:off x="1837190" y="5839989"/>
            <a:ext cx="281691" cy="266865"/>
          </a:xfrm>
          <a:prstGeom prst="rect">
            <a:avLst/>
          </a:prstGeom>
        </p:spPr>
      </p:pic>
    </p:spTree>
    <p:extLst>
      <p:ext uri="{BB962C8B-B14F-4D97-AF65-F5344CB8AC3E}">
        <p14:creationId xmlns:p14="http://schemas.microsoft.com/office/powerpoint/2010/main" val="161054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838200" y="838200"/>
            <a:ext cx="8001000" cy="3570208"/>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If you would like all zoom/pan effects to be put in a single slide, click the           button and select                                      .  The following pop up should appear.</a:t>
            </a: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Uncheck “Put all zoom effects on separate slides” option.</a:t>
            </a:r>
            <a:endParaRPr lang="en-SG" dirty="0">
              <a:solidFill>
                <a:schemeClr val="accent6">
                  <a:lumMod val="75000"/>
                </a:schemeClr>
              </a:solidFill>
            </a:endParaRPr>
          </a:p>
        </p:txBody>
      </p:sp>
      <p:pic>
        <p:nvPicPr>
          <p:cNvPr id="2" name="Picture 1"/>
          <p:cNvPicPr>
            <a:picLocks noChangeAspect="1"/>
          </p:cNvPicPr>
          <p:nvPr/>
        </p:nvPicPr>
        <p:blipFill>
          <a:blip r:embed="rId2"/>
          <a:stretch>
            <a:fillRect/>
          </a:stretch>
        </p:blipFill>
        <p:spPr>
          <a:xfrm>
            <a:off x="8001000" y="609445"/>
            <a:ext cx="409575" cy="676275"/>
          </a:xfrm>
          <a:prstGeom prst="rect">
            <a:avLst/>
          </a:prstGeom>
          <a:effectLst>
            <a:outerShdw blurRad="63500" sx="102000" sy="102000" algn="ctr" rotWithShape="0">
              <a:prstClr val="black">
                <a:alpha val="40000"/>
              </a:prstClr>
            </a:outerShdw>
          </a:effectLst>
        </p:spPr>
      </p:pic>
      <p:pic>
        <p:nvPicPr>
          <p:cNvPr id="4" name="Picture 3"/>
          <p:cNvPicPr>
            <a:picLocks noChangeAspect="1"/>
          </p:cNvPicPr>
          <p:nvPr/>
        </p:nvPicPr>
        <p:blipFill>
          <a:blip r:embed="rId3"/>
          <a:stretch>
            <a:fillRect/>
          </a:stretch>
        </p:blipFill>
        <p:spPr>
          <a:xfrm>
            <a:off x="2643850" y="1300017"/>
            <a:ext cx="1862429" cy="325925"/>
          </a:xfrm>
          <a:prstGeom prst="rect">
            <a:avLst/>
          </a:prstGeom>
          <a:effectLst>
            <a:outerShdw blurRad="63500" sx="102000" sy="102000" algn="ctr" rotWithShape="0">
              <a:prstClr val="black">
                <a:alpha val="40000"/>
              </a:prstClr>
            </a:outerShdw>
          </a:effectLst>
        </p:spPr>
      </p:pic>
      <p:pic>
        <p:nvPicPr>
          <p:cNvPr id="6" name="Picture 5"/>
          <p:cNvPicPr>
            <a:picLocks noChangeAspect="1"/>
          </p:cNvPicPr>
          <p:nvPr/>
        </p:nvPicPr>
        <p:blipFill>
          <a:blip r:embed="rId4"/>
          <a:stretch>
            <a:fillRect/>
          </a:stretch>
        </p:blipFill>
        <p:spPr>
          <a:xfrm>
            <a:off x="2971800" y="1843122"/>
            <a:ext cx="3419475" cy="1962150"/>
          </a:xfrm>
          <a:prstGeom prst="rect">
            <a:avLst/>
          </a:prstGeom>
        </p:spPr>
      </p:pic>
      <p:sp>
        <p:nvSpPr>
          <p:cNvPr id="14"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Zoom Lab</a:t>
            </a:r>
            <a:r>
              <a:rPr lang="en-US" dirty="0">
                <a:solidFill>
                  <a:schemeClr val="accent6">
                    <a:lumMod val="75000"/>
                  </a:schemeClr>
                </a:solidFill>
              </a:rPr>
              <a:t>, please refer to </a:t>
            </a:r>
            <a:r>
              <a:rPr lang="en-US" dirty="0">
                <a:solidFill>
                  <a:schemeClr val="accent6">
                    <a:lumMod val="75000"/>
                  </a:schemeClr>
                </a:solidFill>
                <a:hlinkClick r:id="rId5"/>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1511792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D2E751F-191B-4F38-9B1A-4C3097FB28A9}"/>
              </a:ext>
            </a:extLst>
          </p:cNvPr>
          <p:cNvGrpSpPr/>
          <p:nvPr/>
        </p:nvGrpSpPr>
        <p:grpSpPr>
          <a:xfrm>
            <a:off x="2438400" y="2895600"/>
            <a:ext cx="838200" cy="838200"/>
            <a:chOff x="2133873" y="1513465"/>
            <a:chExt cx="838200" cy="838200"/>
          </a:xfrm>
        </p:grpSpPr>
        <p:grpSp>
          <p:nvGrpSpPr>
            <p:cNvPr id="6" name="Group 5">
              <a:extLst>
                <a:ext uri="{FF2B5EF4-FFF2-40B4-BE49-F238E27FC236}">
                  <a16:creationId xmlns:a16="http://schemas.microsoft.com/office/drawing/2014/main" id="{40B1E097-408F-4199-8639-828701A1AB67}"/>
                </a:ext>
              </a:extLst>
            </p:cNvPr>
            <p:cNvGrpSpPr/>
            <p:nvPr/>
          </p:nvGrpSpPr>
          <p:grpSpPr>
            <a:xfrm>
              <a:off x="2133873" y="1513465"/>
              <a:ext cx="838200" cy="838200"/>
              <a:chOff x="1002575" y="1231726"/>
              <a:chExt cx="838200" cy="838200"/>
            </a:xfrm>
          </p:grpSpPr>
          <p:sp>
            <p:nvSpPr>
              <p:cNvPr id="8" name="Rectangle 7">
                <a:extLst>
                  <a:ext uri="{FF2B5EF4-FFF2-40B4-BE49-F238E27FC236}">
                    <a16:creationId xmlns:a16="http://schemas.microsoft.com/office/drawing/2014/main" id="{F6F85F25-C495-402B-AA53-B7A872A05EC1}"/>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4">
                <a:extLst>
                  <a:ext uri="{FF2B5EF4-FFF2-40B4-BE49-F238E27FC236}">
                    <a16:creationId xmlns:a16="http://schemas.microsoft.com/office/drawing/2014/main" id="{11E827C1-A4E1-4DAE-8174-ECA5FCCF088D}"/>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Rounded Corners 9">
              <a:extLst>
                <a:ext uri="{FF2B5EF4-FFF2-40B4-BE49-F238E27FC236}">
                  <a16:creationId xmlns:a16="http://schemas.microsoft.com/office/drawing/2014/main" id="{C4B7736D-3571-4E03-AF04-FF3C22F8ECA5}"/>
                </a:ext>
              </a:extLst>
            </p:cNvPr>
            <p:cNvSpPr/>
            <p:nvPr/>
          </p:nvSpPr>
          <p:spPr>
            <a:xfrm>
              <a:off x="2320305" y="2099002"/>
              <a:ext cx="303178" cy="45719"/>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3AFFF92D-2342-41E5-81FC-7C3EC1712801}"/>
                </a:ext>
              </a:extLst>
            </p:cNvPr>
            <p:cNvSpPr/>
            <p:nvPr/>
          </p:nvSpPr>
          <p:spPr>
            <a:xfrm>
              <a:off x="2675968" y="2099002"/>
              <a:ext cx="120879" cy="45719"/>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7639A589-8BD6-4C9C-9288-F59C3FDC7F08}"/>
                </a:ext>
              </a:extLst>
            </p:cNvPr>
            <p:cNvSpPr/>
            <p:nvPr/>
          </p:nvSpPr>
          <p:spPr>
            <a:xfrm>
              <a:off x="2619289" y="1998692"/>
              <a:ext cx="177557" cy="48040"/>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ACF67E40-A312-4D7A-ABB7-A997DE4C2361}"/>
                </a:ext>
              </a:extLst>
            </p:cNvPr>
            <p:cNvSpPr/>
            <p:nvPr/>
          </p:nvSpPr>
          <p:spPr>
            <a:xfrm>
              <a:off x="2322959" y="1998691"/>
              <a:ext cx="233569" cy="48040"/>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B1402143-801A-4082-9B09-F9B51CDB0444}"/>
                </a:ext>
              </a:extLst>
            </p:cNvPr>
            <p:cNvSpPr/>
            <p:nvPr/>
          </p:nvSpPr>
          <p:spPr>
            <a:xfrm>
              <a:off x="2318112" y="1688123"/>
              <a:ext cx="478734" cy="241108"/>
            </a:xfrm>
            <a:custGeom>
              <a:avLst/>
              <a:gdLst>
                <a:gd name="connsiteX0" fmla="*/ 341885 w 478734"/>
                <a:gd name="connsiteY0" fmla="*/ 105894 h 241108"/>
                <a:gd name="connsiteX1" fmla="*/ 284953 w 478734"/>
                <a:gd name="connsiteY1" fmla="*/ 198593 h 241108"/>
                <a:gd name="connsiteX2" fmla="*/ 398816 w 478734"/>
                <a:gd name="connsiteY2" fmla="*/ 198593 h 241108"/>
                <a:gd name="connsiteX3" fmla="*/ 143308 w 478734"/>
                <a:gd name="connsiteY3" fmla="*/ 46009 h 241108"/>
                <a:gd name="connsiteX4" fmla="*/ 84794 w 478734"/>
                <a:gd name="connsiteY4" fmla="*/ 104523 h 241108"/>
                <a:gd name="connsiteX5" fmla="*/ 143308 w 478734"/>
                <a:gd name="connsiteY5" fmla="*/ 163037 h 241108"/>
                <a:gd name="connsiteX6" fmla="*/ 201822 w 478734"/>
                <a:gd name="connsiteY6" fmla="*/ 104523 h 241108"/>
                <a:gd name="connsiteX7" fmla="*/ 143308 w 478734"/>
                <a:gd name="connsiteY7" fmla="*/ 46009 h 241108"/>
                <a:gd name="connsiteX8" fmla="*/ 0 w 478734"/>
                <a:gd name="connsiteY8" fmla="*/ 0 h 241108"/>
                <a:gd name="connsiteX9" fmla="*/ 478734 w 478734"/>
                <a:gd name="connsiteY9" fmla="*/ 0 h 241108"/>
                <a:gd name="connsiteX10" fmla="*/ 478734 w 478734"/>
                <a:gd name="connsiteY10" fmla="*/ 241108 h 241108"/>
                <a:gd name="connsiteX11" fmla="*/ 0 w 478734"/>
                <a:gd name="connsiteY11" fmla="*/ 241108 h 24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8734" h="241108">
                  <a:moveTo>
                    <a:pt x="341885" y="105894"/>
                  </a:moveTo>
                  <a:lnTo>
                    <a:pt x="284953" y="198593"/>
                  </a:lnTo>
                  <a:lnTo>
                    <a:pt x="398816" y="198593"/>
                  </a:lnTo>
                  <a:close/>
                  <a:moveTo>
                    <a:pt x="143308" y="46009"/>
                  </a:moveTo>
                  <a:cubicBezTo>
                    <a:pt x="110992" y="46009"/>
                    <a:pt x="84794" y="72207"/>
                    <a:pt x="84794" y="104523"/>
                  </a:cubicBezTo>
                  <a:cubicBezTo>
                    <a:pt x="84794" y="136839"/>
                    <a:pt x="110992" y="163037"/>
                    <a:pt x="143308" y="163037"/>
                  </a:cubicBezTo>
                  <a:cubicBezTo>
                    <a:pt x="175624" y="163037"/>
                    <a:pt x="201822" y="136839"/>
                    <a:pt x="201822" y="104523"/>
                  </a:cubicBezTo>
                  <a:cubicBezTo>
                    <a:pt x="201822" y="72207"/>
                    <a:pt x="175624" y="46009"/>
                    <a:pt x="143308" y="46009"/>
                  </a:cubicBezTo>
                  <a:close/>
                  <a:moveTo>
                    <a:pt x="0" y="0"/>
                  </a:moveTo>
                  <a:lnTo>
                    <a:pt x="478734" y="0"/>
                  </a:lnTo>
                  <a:lnTo>
                    <a:pt x="478734" y="241108"/>
                  </a:lnTo>
                  <a:lnTo>
                    <a:pt x="0" y="241108"/>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Next, let’s try using </a:t>
            </a:r>
            <a:r>
              <a:rPr lang="en-US" dirty="0">
                <a:solidFill>
                  <a:srgbClr val="0070C0"/>
                </a:solidFill>
              </a:rPr>
              <a:t>Narrations Lab </a:t>
            </a:r>
            <a:r>
              <a:rPr lang="en-US" dirty="0">
                <a:solidFill>
                  <a:schemeClr val="accent6">
                    <a:lumMod val="75000"/>
                  </a:schemeClr>
                </a:solidFill>
              </a:rPr>
              <a:t>and</a:t>
            </a:r>
            <a:r>
              <a:rPr lang="en-US" dirty="0">
                <a:solidFill>
                  <a:srgbClr val="0070C0"/>
                </a:solidFill>
              </a:rPr>
              <a:t> Captions Lab</a:t>
            </a:r>
            <a:endParaRPr lang="en-SG" dirty="0">
              <a:solidFill>
                <a:srgbClr val="0070C0"/>
              </a:solidFill>
            </a:endParaRPr>
          </a:p>
        </p:txBody>
      </p:sp>
      <p:grpSp>
        <p:nvGrpSpPr>
          <p:cNvPr id="16" name="Group 15">
            <a:extLst>
              <a:ext uri="{FF2B5EF4-FFF2-40B4-BE49-F238E27FC236}">
                <a16:creationId xmlns:a16="http://schemas.microsoft.com/office/drawing/2014/main" id="{9BAFDAD4-9618-43A0-B172-AFA924B8AF7A}"/>
              </a:ext>
            </a:extLst>
          </p:cNvPr>
          <p:cNvGrpSpPr/>
          <p:nvPr/>
        </p:nvGrpSpPr>
        <p:grpSpPr>
          <a:xfrm>
            <a:off x="1447800" y="2902466"/>
            <a:ext cx="838200" cy="838200"/>
            <a:chOff x="3973173" y="1554833"/>
            <a:chExt cx="838200" cy="838200"/>
          </a:xfrm>
        </p:grpSpPr>
        <p:grpSp>
          <p:nvGrpSpPr>
            <p:cNvPr id="17" name="Group 16">
              <a:extLst>
                <a:ext uri="{FF2B5EF4-FFF2-40B4-BE49-F238E27FC236}">
                  <a16:creationId xmlns:a16="http://schemas.microsoft.com/office/drawing/2014/main" id="{1CF14FC6-BE42-4CD2-A1B9-0B5AF2E2EB40}"/>
                </a:ext>
              </a:extLst>
            </p:cNvPr>
            <p:cNvGrpSpPr/>
            <p:nvPr/>
          </p:nvGrpSpPr>
          <p:grpSpPr>
            <a:xfrm>
              <a:off x="3973173" y="1554833"/>
              <a:ext cx="838200" cy="838200"/>
              <a:chOff x="1002575" y="1231726"/>
              <a:chExt cx="838200" cy="838200"/>
            </a:xfrm>
          </p:grpSpPr>
          <p:sp>
            <p:nvSpPr>
              <p:cNvPr id="22" name="Rectangle 21">
                <a:extLst>
                  <a:ext uri="{FF2B5EF4-FFF2-40B4-BE49-F238E27FC236}">
                    <a16:creationId xmlns:a16="http://schemas.microsoft.com/office/drawing/2014/main" id="{58AE2CF4-128C-4103-A912-57E35775851D}"/>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Rectangle 4">
                <a:extLst>
                  <a:ext uri="{FF2B5EF4-FFF2-40B4-BE49-F238E27FC236}">
                    <a16:creationId xmlns:a16="http://schemas.microsoft.com/office/drawing/2014/main" id="{D7530CAC-5A24-470F-BFCF-8B9601EB74AF}"/>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Freeform: Shape 17">
              <a:extLst>
                <a:ext uri="{FF2B5EF4-FFF2-40B4-BE49-F238E27FC236}">
                  <a16:creationId xmlns:a16="http://schemas.microsoft.com/office/drawing/2014/main" id="{35E6372C-3A7A-479F-91AE-5B6763C5F628}"/>
                </a:ext>
              </a:extLst>
            </p:cNvPr>
            <p:cNvSpPr/>
            <p:nvPr/>
          </p:nvSpPr>
          <p:spPr>
            <a:xfrm>
              <a:off x="4148608" y="1765465"/>
              <a:ext cx="207792" cy="412124"/>
            </a:xfrm>
            <a:custGeom>
              <a:avLst/>
              <a:gdLst>
                <a:gd name="connsiteX0" fmla="*/ 101011 w 379178"/>
                <a:gd name="connsiteY0" fmla="*/ 251115 h 752043"/>
                <a:gd name="connsiteX1" fmla="*/ 101011 w 379178"/>
                <a:gd name="connsiteY1" fmla="*/ 497253 h 752043"/>
                <a:gd name="connsiteX2" fmla="*/ 0 w 379178"/>
                <a:gd name="connsiteY2" fmla="*/ 487080 h 752043"/>
                <a:gd name="connsiteX3" fmla="*/ 0 w 379178"/>
                <a:gd name="connsiteY3" fmla="*/ 257677 h 752043"/>
                <a:gd name="connsiteX4" fmla="*/ 379178 w 379178"/>
                <a:gd name="connsiteY4" fmla="*/ 0 h 752043"/>
                <a:gd name="connsiteX5" fmla="*/ 371476 w 379178"/>
                <a:gd name="connsiteY5" fmla="*/ 752043 h 752043"/>
                <a:gd name="connsiteX6" fmla="*/ 146730 w 379178"/>
                <a:gd name="connsiteY6" fmla="*/ 521945 h 752043"/>
                <a:gd name="connsiteX7" fmla="*/ 146730 w 379178"/>
                <a:gd name="connsiteY7" fmla="*/ 227040 h 752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9178" h="752043">
                  <a:moveTo>
                    <a:pt x="101011" y="251115"/>
                  </a:moveTo>
                  <a:lnTo>
                    <a:pt x="101011" y="497253"/>
                  </a:lnTo>
                  <a:lnTo>
                    <a:pt x="0" y="487080"/>
                  </a:lnTo>
                  <a:lnTo>
                    <a:pt x="0" y="257677"/>
                  </a:lnTo>
                  <a:close/>
                  <a:moveTo>
                    <a:pt x="379178" y="0"/>
                  </a:moveTo>
                  <a:cubicBezTo>
                    <a:pt x="376611" y="250681"/>
                    <a:pt x="374043" y="501362"/>
                    <a:pt x="371476" y="752043"/>
                  </a:cubicBezTo>
                  <a:lnTo>
                    <a:pt x="146730" y="521945"/>
                  </a:lnTo>
                  <a:lnTo>
                    <a:pt x="146730" y="22704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dirty="0"/>
            </a:p>
          </p:txBody>
        </p:sp>
        <p:sp>
          <p:nvSpPr>
            <p:cNvPr id="19" name="Rectangle: Rounded Corners 18">
              <a:extLst>
                <a:ext uri="{FF2B5EF4-FFF2-40B4-BE49-F238E27FC236}">
                  <a16:creationId xmlns:a16="http://schemas.microsoft.com/office/drawing/2014/main" id="{7C3B9DB6-6799-4B90-A718-F7465EB68483}"/>
                </a:ext>
              </a:extLst>
            </p:cNvPr>
            <p:cNvSpPr/>
            <p:nvPr/>
          </p:nvSpPr>
          <p:spPr>
            <a:xfrm>
              <a:off x="4413302" y="1948667"/>
              <a:ext cx="222620" cy="45719"/>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1EFC1558-819D-421B-9CAB-2EE1C08B9ED7}"/>
                </a:ext>
              </a:extLst>
            </p:cNvPr>
            <p:cNvSpPr/>
            <p:nvPr/>
          </p:nvSpPr>
          <p:spPr>
            <a:xfrm>
              <a:off x="4413302" y="2062833"/>
              <a:ext cx="222620" cy="45719"/>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3D4C057E-4075-4E98-A39F-940D45CFF0B7}"/>
                </a:ext>
              </a:extLst>
            </p:cNvPr>
            <p:cNvSpPr/>
            <p:nvPr/>
          </p:nvSpPr>
          <p:spPr>
            <a:xfrm>
              <a:off x="4413302" y="1833487"/>
              <a:ext cx="222620" cy="45719"/>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165924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855583"/>
            <a:ext cx="8001000" cy="1354217"/>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and select                                                     .</a:t>
            </a:r>
            <a:br>
              <a:rPr lang="en-US" dirty="0">
                <a:solidFill>
                  <a:schemeClr val="accent6">
                    <a:lumMod val="75000"/>
                  </a:schemeClr>
                </a:solidFill>
              </a:rPr>
            </a:br>
            <a:br>
              <a:rPr lang="en-US" dirty="0">
                <a:solidFill>
                  <a:schemeClr val="accent6">
                    <a:lumMod val="75000"/>
                  </a:schemeClr>
                </a:solidFill>
              </a:rPr>
            </a:br>
            <a:r>
              <a:rPr lang="en-US" dirty="0">
                <a:solidFill>
                  <a:schemeClr val="accent6">
                    <a:lumMod val="75000"/>
                  </a:schemeClr>
                </a:solidFill>
              </a:rPr>
              <a:t>This will generate an audio narration for this slide based on the slide notes. Press the       button to play the slide and listen to the generated audio narration.</a:t>
            </a:r>
            <a:endParaRPr lang="en-SG" dirty="0">
              <a:solidFill>
                <a:schemeClr val="accent6">
                  <a:lumMod val="75000"/>
                </a:schemeClr>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7975" y="2352675"/>
            <a:ext cx="4391025" cy="191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685800" y="4343400"/>
            <a:ext cx="8001000" cy="2462213"/>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and select                                  to generate subtitles (captions) as well. </a:t>
            </a:r>
            <a:br>
              <a:rPr lang="en-US" dirty="0">
                <a:solidFill>
                  <a:schemeClr val="accent6">
                    <a:lumMod val="75000"/>
                  </a:schemeClr>
                </a:solidFill>
              </a:rPr>
            </a:br>
            <a:br>
              <a:rPr lang="en-US" dirty="0">
                <a:solidFill>
                  <a:schemeClr val="accent6">
                    <a:lumMod val="75000"/>
                  </a:schemeClr>
                </a:solidFill>
              </a:rPr>
            </a:br>
            <a:r>
              <a:rPr lang="en-US" dirty="0">
                <a:solidFill>
                  <a:schemeClr val="accent6">
                    <a:lumMod val="75000"/>
                  </a:schemeClr>
                </a:solidFill>
              </a:rPr>
              <a:t>Press the       button to play again to experience both audio and captions at the same time.</a:t>
            </a:r>
          </a:p>
          <a:p>
            <a:endParaRPr lang="en-US" dirty="0">
              <a:solidFill>
                <a:schemeClr val="accent6">
                  <a:lumMod val="75000"/>
                </a:schemeClr>
              </a:solidFill>
            </a:endParaRPr>
          </a:p>
          <a:p>
            <a:r>
              <a:rPr lang="en-US" b="1" dirty="0">
                <a:solidFill>
                  <a:schemeClr val="accent6">
                    <a:lumMod val="75000"/>
                  </a:schemeClr>
                </a:solidFill>
              </a:rPr>
              <a:t>Tip</a:t>
            </a:r>
            <a:r>
              <a:rPr lang="en-US" dirty="0">
                <a:solidFill>
                  <a:schemeClr val="accent6">
                    <a:lumMod val="75000"/>
                  </a:schemeClr>
                </a:solidFill>
              </a:rPr>
              <a:t>: You can select multiple slides and apply the above two effects to all selected slides.</a:t>
            </a:r>
            <a:endParaRPr lang="en-SG" dirty="0">
              <a:solidFill>
                <a:schemeClr val="accent6">
                  <a:lumMod val="75000"/>
                </a:schemeClr>
              </a:solidFill>
            </a:endParaRPr>
          </a:p>
        </p:txBody>
      </p:sp>
      <p:pic>
        <p:nvPicPr>
          <p:cNvPr id="2" name="Picture 1"/>
          <p:cNvPicPr>
            <a:picLocks noChangeAspect="1"/>
          </p:cNvPicPr>
          <p:nvPr/>
        </p:nvPicPr>
        <p:blipFill>
          <a:blip r:embed="rId4"/>
          <a:stretch>
            <a:fillRect/>
          </a:stretch>
        </p:blipFill>
        <p:spPr>
          <a:xfrm>
            <a:off x="1832062" y="823126"/>
            <a:ext cx="600075" cy="685800"/>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5"/>
          <a:stretch>
            <a:fillRect/>
          </a:stretch>
        </p:blipFill>
        <p:spPr>
          <a:xfrm>
            <a:off x="4229100" y="1003063"/>
            <a:ext cx="2661721" cy="325925"/>
          </a:xfrm>
          <a:prstGeom prst="rect">
            <a:avLst/>
          </a:prstGeom>
          <a:effectLst>
            <a:outerShdw blurRad="63500" sx="102000" sy="102000" algn="ctr" rotWithShape="0">
              <a:prstClr val="black">
                <a:alpha val="40000"/>
              </a:prstClr>
            </a:outerShdw>
          </a:effectLst>
        </p:spPr>
      </p:pic>
      <p:pic>
        <p:nvPicPr>
          <p:cNvPr id="9" name="Picture 4"/>
          <p:cNvPicPr>
            <a:picLocks noChangeAspect="1"/>
          </p:cNvPicPr>
          <p:nvPr/>
        </p:nvPicPr>
        <p:blipFill>
          <a:blip r:embed="rId6">
            <a:duotone>
              <a:schemeClr val="bg2">
                <a:shade val="45000"/>
                <a:satMod val="135000"/>
              </a:schemeClr>
              <a:prstClr val="white"/>
            </a:duotone>
          </a:blip>
          <a:stretch>
            <a:fillRect/>
          </a:stretch>
        </p:blipFill>
        <p:spPr>
          <a:xfrm>
            <a:off x="990600" y="1887565"/>
            <a:ext cx="281691" cy="266865"/>
          </a:xfrm>
          <a:prstGeom prst="rect">
            <a:avLst/>
          </a:prstGeom>
        </p:spPr>
      </p:pic>
      <p:pic>
        <p:nvPicPr>
          <p:cNvPr id="10" name="Picture 4"/>
          <p:cNvPicPr>
            <a:picLocks noChangeAspect="1"/>
          </p:cNvPicPr>
          <p:nvPr/>
        </p:nvPicPr>
        <p:blipFill>
          <a:blip r:embed="rId6">
            <a:duotone>
              <a:schemeClr val="bg2">
                <a:shade val="45000"/>
                <a:satMod val="135000"/>
              </a:schemeClr>
              <a:prstClr val="white"/>
            </a:duotone>
          </a:blip>
          <a:stretch>
            <a:fillRect/>
          </a:stretch>
        </p:blipFill>
        <p:spPr>
          <a:xfrm>
            <a:off x="1665816" y="5359400"/>
            <a:ext cx="281691" cy="266865"/>
          </a:xfrm>
          <a:prstGeom prst="rect">
            <a:avLst/>
          </a:prstGeom>
        </p:spPr>
      </p:pic>
      <p:pic>
        <p:nvPicPr>
          <p:cNvPr id="4" name="Picture 3"/>
          <p:cNvPicPr>
            <a:picLocks noChangeAspect="1"/>
          </p:cNvPicPr>
          <p:nvPr/>
        </p:nvPicPr>
        <p:blipFill>
          <a:blip r:embed="rId7"/>
          <a:stretch>
            <a:fillRect/>
          </a:stretch>
        </p:blipFill>
        <p:spPr>
          <a:xfrm>
            <a:off x="1947507" y="4114800"/>
            <a:ext cx="523875" cy="695325"/>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8"/>
          <a:stretch>
            <a:fillRect/>
          </a:stretch>
        </p:blipFill>
        <p:spPr>
          <a:xfrm>
            <a:off x="4229100" y="4485947"/>
            <a:ext cx="1643796" cy="325925"/>
          </a:xfrm>
          <a:prstGeom prst="rect">
            <a:avLst/>
          </a:prstGeom>
          <a:effectLst>
            <a:outerShdw blurRad="63500" sx="102000" sy="102000" algn="ctr" rotWithShape="0">
              <a:prstClr val="black">
                <a:alpha val="40000"/>
              </a:prstClr>
            </a:outerShdw>
          </a:effectLst>
        </p:spPr>
      </p:pic>
      <p:sp>
        <p:nvSpPr>
          <p:cNvPr id="13"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Generate Audio Automatically</a:t>
            </a:r>
            <a:endParaRPr lang="en-SG" b="1" dirty="0">
              <a:solidFill>
                <a:srgbClr val="0070C0"/>
              </a:solidFill>
            </a:endParaRPr>
          </a:p>
        </p:txBody>
      </p:sp>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
        <p:nvSpPr>
          <p:cNvPr id="16" name="TextBox 3"/>
          <p:cNvSpPr txBox="1"/>
          <p:nvPr/>
        </p:nvSpPr>
        <p:spPr>
          <a:xfrm>
            <a:off x="800100" y="3604147"/>
            <a:ext cx="5715000" cy="369332"/>
          </a:xfrm>
          <a:prstGeom prst="rect">
            <a:avLst/>
          </a:prstGeom>
          <a:noFill/>
        </p:spPr>
        <p:txBody>
          <a:bodyPr wrap="square" rtlCol="0">
            <a:spAutoFit/>
          </a:bodyPr>
          <a:lstStyle/>
          <a:p>
            <a:r>
              <a:rPr lang="en-US" b="1" dirty="0">
                <a:solidFill>
                  <a:schemeClr val="accent6">
                    <a:lumMod val="75000"/>
                  </a:schemeClr>
                </a:solidFill>
              </a:rPr>
              <a:t>Add Captions</a:t>
            </a:r>
            <a:endParaRPr lang="en-SG" b="1" dirty="0">
              <a:solidFill>
                <a:srgbClr val="0070C0"/>
              </a:solidFill>
            </a:endParaRPr>
          </a:p>
        </p:txBody>
      </p:sp>
      <p:pic>
        <p:nvPicPr>
          <p:cNvPr id="8" name="Picture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301" y="3429000"/>
            <a:ext cx="630098" cy="630098"/>
          </a:xfrm>
          <a:prstGeom prst="rect">
            <a:avLst/>
          </a:prstGeom>
        </p:spPr>
      </p:pic>
    </p:spTree>
    <p:extLst>
      <p:ext uri="{BB962C8B-B14F-4D97-AF65-F5344CB8AC3E}">
        <p14:creationId xmlns:p14="http://schemas.microsoft.com/office/powerpoint/2010/main" val="1132170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p:cNvSpPr txBox="1"/>
          <p:nvPr/>
        </p:nvSpPr>
        <p:spPr>
          <a:xfrm>
            <a:off x="381000" y="838200"/>
            <a:ext cx="5105400" cy="1908215"/>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and select                            to record an audio in your own voice. </a:t>
            </a:r>
            <a:br>
              <a:rPr lang="en-US" dirty="0">
                <a:solidFill>
                  <a:schemeClr val="accent6">
                    <a:lumMod val="75000"/>
                  </a:schemeClr>
                </a:solidFill>
              </a:rPr>
            </a:br>
            <a:br>
              <a:rPr lang="en-US" dirty="0">
                <a:solidFill>
                  <a:schemeClr val="accent6">
                    <a:lumMod val="75000"/>
                  </a:schemeClr>
                </a:solidFill>
              </a:rPr>
            </a:br>
            <a:r>
              <a:rPr lang="en-US" dirty="0">
                <a:solidFill>
                  <a:schemeClr val="accent6">
                    <a:lumMod val="75000"/>
                  </a:schemeClr>
                </a:solidFill>
              </a:rPr>
              <a:t>It will show Recorder Script Pane at right side of your screen, showing the recording status of the scripts of current slide.</a:t>
            </a:r>
            <a:endParaRPr lang="en-SG" dirty="0">
              <a:solidFill>
                <a:schemeClr val="accent6">
                  <a:lumMod val="75000"/>
                </a:schemeClr>
              </a:solidFill>
            </a:endParaRPr>
          </a:p>
        </p:txBody>
      </p:sp>
      <p:sp>
        <p:nvSpPr>
          <p:cNvPr id="7" name="[Picture 3]"/>
          <p:cNvSpPr txBox="1"/>
          <p:nvPr/>
        </p:nvSpPr>
        <p:spPr>
          <a:xfrm>
            <a:off x="381000" y="3323592"/>
            <a:ext cx="4800600" cy="2462213"/>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Click on the script you want to record and </a:t>
            </a:r>
          </a:p>
          <a:p>
            <a:endParaRPr lang="en-US" dirty="0">
              <a:solidFill>
                <a:schemeClr val="accent6">
                  <a:lumMod val="75000"/>
                </a:schemeClr>
              </a:solidFill>
            </a:endParaRPr>
          </a:p>
          <a:p>
            <a:r>
              <a:rPr lang="en-US" dirty="0">
                <a:solidFill>
                  <a:schemeClr val="accent6">
                    <a:lumMod val="75000"/>
                  </a:schemeClr>
                </a:solidFill>
              </a:rPr>
              <a:t>click           button to start recording. When you </a:t>
            </a:r>
          </a:p>
          <a:p>
            <a:endParaRPr lang="en-US" dirty="0">
              <a:solidFill>
                <a:schemeClr val="accent6">
                  <a:lumMod val="75000"/>
                </a:schemeClr>
              </a:solidFill>
            </a:endParaRPr>
          </a:p>
          <a:p>
            <a:r>
              <a:rPr lang="en-US" dirty="0">
                <a:solidFill>
                  <a:schemeClr val="accent6">
                    <a:lumMod val="75000"/>
                  </a:schemeClr>
                </a:solidFill>
              </a:rPr>
              <a:t>click          button, the record will be auto-</a:t>
            </a:r>
          </a:p>
          <a:p>
            <a:endParaRPr lang="en-US" dirty="0">
              <a:solidFill>
                <a:schemeClr val="accent6">
                  <a:lumMod val="75000"/>
                </a:schemeClr>
              </a:solidFill>
            </a:endParaRPr>
          </a:p>
          <a:p>
            <a:r>
              <a:rPr lang="en-US" dirty="0">
                <a:solidFill>
                  <a:schemeClr val="accent6">
                    <a:lumMod val="75000"/>
                  </a:schemeClr>
                </a:solidFill>
              </a:rPr>
              <a:t>embedded on the slide, and you can check it in the panel.</a:t>
            </a:r>
            <a:endParaRPr lang="en-SG" dirty="0">
              <a:solidFill>
                <a:schemeClr val="accent6">
                  <a:lumMod val="75000"/>
                </a:schemeClr>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825" y="4009392"/>
            <a:ext cx="406349" cy="406349"/>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824" y="4574098"/>
            <a:ext cx="406349" cy="406349"/>
          </a:xfrm>
          <a:prstGeom prst="rect">
            <a:avLst/>
          </a:prstGeom>
        </p:spPr>
      </p:pic>
      <p:pic>
        <p:nvPicPr>
          <p:cNvPr id="20" name="Picture 19"/>
          <p:cNvPicPr>
            <a:picLocks noChangeAspect="1"/>
          </p:cNvPicPr>
          <p:nvPr/>
        </p:nvPicPr>
        <p:blipFill>
          <a:blip r:embed="rId5"/>
          <a:stretch>
            <a:fillRect/>
          </a:stretch>
        </p:blipFill>
        <p:spPr>
          <a:xfrm>
            <a:off x="6451600" y="430522"/>
            <a:ext cx="2616200" cy="5294904"/>
          </a:xfrm>
          <a:prstGeom prst="rect">
            <a:avLst/>
          </a:prstGeom>
        </p:spPr>
      </p:pic>
      <p:sp>
        <p:nvSpPr>
          <p:cNvPr id="10" name="TextBox 5"/>
          <p:cNvSpPr txBox="1"/>
          <p:nvPr/>
        </p:nvSpPr>
        <p:spPr>
          <a:xfrm>
            <a:off x="304800" y="5886449"/>
            <a:ext cx="8763000"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Narrations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
        <p:nvSpPr>
          <p:cNvPr id="11"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Record Audio Manually</a:t>
            </a:r>
            <a:endParaRPr lang="en-SG" b="1" dirty="0">
              <a:solidFill>
                <a:srgbClr val="0070C0"/>
              </a:solidFill>
            </a:endParaRPr>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13" name="Picture 1"/>
          <p:cNvPicPr>
            <a:picLocks noChangeAspect="1"/>
          </p:cNvPicPr>
          <p:nvPr/>
        </p:nvPicPr>
        <p:blipFill>
          <a:blip r:embed="rId8"/>
          <a:stretch>
            <a:fillRect/>
          </a:stretch>
        </p:blipFill>
        <p:spPr>
          <a:xfrm>
            <a:off x="1643795" y="624432"/>
            <a:ext cx="600075" cy="685800"/>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9"/>
          <a:stretch>
            <a:fillRect/>
          </a:stretch>
        </p:blipFill>
        <p:spPr>
          <a:xfrm>
            <a:off x="4021977" y="971607"/>
            <a:ext cx="2429623" cy="325925"/>
          </a:xfrm>
          <a:prstGeom prst="rect">
            <a:avLst/>
          </a:prstGeom>
          <a:effectLst>
            <a:outerShdw blurRad="63500" sx="102000" sy="102000" algn="ctr" rotWithShape="0">
              <a:prstClr val="black">
                <a:alpha val="40000"/>
              </a:prstClr>
            </a:outerShdw>
          </a:effectLst>
        </p:spPr>
      </p:pic>
      <p:sp>
        <p:nvSpPr>
          <p:cNvPr id="12" name="TextBox 5">
            <a:extLst>
              <a:ext uri="{FF2B5EF4-FFF2-40B4-BE49-F238E27FC236}">
                <a16:creationId xmlns:a16="http://schemas.microsoft.com/office/drawing/2014/main" id="{3DED9120-48D0-461A-ABDA-6BF0C46FF675}"/>
              </a:ext>
            </a:extLst>
          </p:cNvPr>
          <p:cNvSpPr txBox="1"/>
          <p:nvPr/>
        </p:nvSpPr>
        <p:spPr>
          <a:xfrm>
            <a:off x="304800" y="6255781"/>
            <a:ext cx="8763000"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Captions Lab</a:t>
            </a:r>
            <a:r>
              <a:rPr lang="en-US" dirty="0">
                <a:solidFill>
                  <a:schemeClr val="accent6">
                    <a:lumMod val="75000"/>
                  </a:schemeClr>
                </a:solidFill>
              </a:rPr>
              <a:t>, please refer to </a:t>
            </a:r>
            <a:r>
              <a:rPr lang="en-US" dirty="0">
                <a:solidFill>
                  <a:schemeClr val="accent6">
                    <a:lumMod val="75000"/>
                  </a:schemeClr>
                </a:solidFill>
                <a:hlinkClick r:id="rId10"/>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1999255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rcRect/>
          <a:stretch>
            <a:fillRect/>
          </a:stretch>
        </p:blipFill>
        <p:spPr>
          <a:xfrm>
            <a:off x="3505200" y="3800011"/>
            <a:ext cx="4676775" cy="2154908"/>
          </a:xfrm>
          <a:custGeom>
            <a:avLst/>
            <a:gdLst>
              <a:gd name="connsiteX0" fmla="*/ 3445195 w 5705475"/>
              <a:gd name="connsiteY0" fmla="*/ 0 h 2628900"/>
              <a:gd name="connsiteX1" fmla="*/ 5705475 w 5705475"/>
              <a:gd name="connsiteY1" fmla="*/ 0 h 2628900"/>
              <a:gd name="connsiteX2" fmla="*/ 5705475 w 5705475"/>
              <a:gd name="connsiteY2" fmla="*/ 2628900 h 2628900"/>
              <a:gd name="connsiteX3" fmla="*/ 0 w 5705475"/>
              <a:gd name="connsiteY3" fmla="*/ 2628900 h 2628900"/>
              <a:gd name="connsiteX4" fmla="*/ 0 w 5705475"/>
              <a:gd name="connsiteY4" fmla="*/ 1486982 h 2628900"/>
              <a:gd name="connsiteX5" fmla="*/ 3445195 w 5705475"/>
              <a:gd name="connsiteY5" fmla="*/ 1486982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05475" h="2628900">
                <a:moveTo>
                  <a:pt x="3445195" y="0"/>
                </a:moveTo>
                <a:lnTo>
                  <a:pt x="5705475" y="0"/>
                </a:lnTo>
                <a:lnTo>
                  <a:pt x="5705475" y="2628900"/>
                </a:lnTo>
                <a:lnTo>
                  <a:pt x="0" y="2628900"/>
                </a:lnTo>
                <a:lnTo>
                  <a:pt x="0" y="1486982"/>
                </a:lnTo>
                <a:lnTo>
                  <a:pt x="3445195" y="1486982"/>
                </a:lnTo>
                <a:close/>
              </a:path>
            </a:pathLst>
          </a:custGeom>
          <a:noFill/>
          <a:ln>
            <a:noFill/>
          </a:ln>
        </p:spPr>
      </p:pic>
      <p:sp>
        <p:nvSpPr>
          <p:cNvPr id="4" name="TextBox 3"/>
          <p:cNvSpPr txBox="1"/>
          <p:nvPr/>
        </p:nvSpPr>
        <p:spPr>
          <a:xfrm>
            <a:off x="533400" y="479318"/>
            <a:ext cx="8001000" cy="369332"/>
          </a:xfrm>
          <a:prstGeom prst="rect">
            <a:avLst/>
          </a:prstGeom>
          <a:noFill/>
        </p:spPr>
        <p:txBody>
          <a:bodyPr wrap="square" rtlCol="0">
            <a:spAutoFit/>
          </a:bodyPr>
          <a:lstStyle/>
          <a:p>
            <a:r>
              <a:rPr lang="en-US" dirty="0">
                <a:solidFill>
                  <a:schemeClr val="accent6">
                    <a:lumMod val="75000"/>
                  </a:schemeClr>
                </a:solidFill>
              </a:rPr>
              <a:t>Please go through this tutorial in the ‘edit’ mode, not ‘slideshow’ mode. </a:t>
            </a:r>
            <a:endParaRPr lang="en-SG" dirty="0">
              <a:solidFill>
                <a:schemeClr val="accent6">
                  <a:lumMod val="75000"/>
                </a:schemeClr>
              </a:solidFill>
            </a:endParaRPr>
          </a:p>
        </p:txBody>
      </p:sp>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rot="14982472">
              <a:off x="5086683" y="5965738"/>
              <a:ext cx="414720" cy="761040"/>
            </p14:xfrm>
          </p:contentPart>
        </mc:Choice>
        <mc:Fallback xmlns="">
          <p:pic>
            <p:nvPicPr>
              <p:cNvPr id="7" name="Ink 6"/>
              <p:cNvPicPr/>
              <p:nvPr/>
            </p:nvPicPr>
            <p:blipFill>
              <a:blip r:embed="rId4"/>
              <a:stretch>
                <a:fillRect/>
              </a:stretch>
            </p:blipFill>
            <p:spPr>
              <a:xfrm rot="14982472">
                <a:off x="5061483" y="5949898"/>
                <a:ext cx="470160" cy="807120"/>
              </a:xfrm>
              <a:prstGeom prst="rect">
                <a:avLst/>
              </a:prstGeom>
            </p:spPr>
          </p:pic>
        </mc:Fallback>
      </mc:AlternateContent>
      <p:pic>
        <p:nvPicPr>
          <p:cNvPr id="9" name="Picture 8"/>
          <p:cNvPicPr>
            <a:picLocks noChangeAspect="1"/>
          </p:cNvPicPr>
          <p:nvPr/>
        </p:nvPicPr>
        <p:blipFill>
          <a:blip r:embed="rId5"/>
          <a:srcRect/>
          <a:stretch>
            <a:fillRect/>
          </a:stretch>
        </p:blipFill>
        <p:spPr>
          <a:xfrm>
            <a:off x="762000" y="1281292"/>
            <a:ext cx="4800600" cy="2264039"/>
          </a:xfrm>
          <a:custGeom>
            <a:avLst/>
            <a:gdLst>
              <a:gd name="connsiteX0" fmla="*/ 0 w 5435160"/>
              <a:gd name="connsiteY0" fmla="*/ 0 h 2563307"/>
              <a:gd name="connsiteX1" fmla="*/ 5435160 w 5435160"/>
              <a:gd name="connsiteY1" fmla="*/ 0 h 2563307"/>
              <a:gd name="connsiteX2" fmla="*/ 5435160 w 5435160"/>
              <a:gd name="connsiteY2" fmla="*/ 1066800 h 2563307"/>
              <a:gd name="connsiteX3" fmla="*/ 2717580 w 5435160"/>
              <a:gd name="connsiteY3" fmla="*/ 1066800 h 2563307"/>
              <a:gd name="connsiteX4" fmla="*/ 2717580 w 5435160"/>
              <a:gd name="connsiteY4" fmla="*/ 2563307 h 2563307"/>
              <a:gd name="connsiteX5" fmla="*/ 0 w 5435160"/>
              <a:gd name="connsiteY5" fmla="*/ 2563307 h 2563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35160" h="2563307">
                <a:moveTo>
                  <a:pt x="0" y="0"/>
                </a:moveTo>
                <a:lnTo>
                  <a:pt x="5435160" y="0"/>
                </a:lnTo>
                <a:lnTo>
                  <a:pt x="5435160" y="1066800"/>
                </a:lnTo>
                <a:lnTo>
                  <a:pt x="2717580" y="1066800"/>
                </a:lnTo>
                <a:lnTo>
                  <a:pt x="2717580" y="2563307"/>
                </a:lnTo>
                <a:lnTo>
                  <a:pt x="0" y="2563307"/>
                </a:lnTo>
                <a:close/>
              </a:path>
            </a:pathLst>
          </a:custGeom>
          <a:noFill/>
          <a:ln>
            <a:noFill/>
          </a:ln>
        </p:spPr>
      </p:pic>
    </p:spTree>
    <p:extLst>
      <p:ext uri="{BB962C8B-B14F-4D97-AF65-F5344CB8AC3E}">
        <p14:creationId xmlns:p14="http://schemas.microsoft.com/office/powerpoint/2010/main" val="2489789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Next, let’s try using </a:t>
            </a:r>
            <a:r>
              <a:rPr lang="en-US" dirty="0">
                <a:solidFill>
                  <a:srgbClr val="0070C0"/>
                </a:solidFill>
              </a:rPr>
              <a:t>Highlight Lab</a:t>
            </a:r>
            <a:endParaRPr lang="en-SG" dirty="0">
              <a:solidFill>
                <a:srgbClr val="0070C0"/>
              </a:solidFill>
            </a:endParaRPr>
          </a:p>
        </p:txBody>
      </p:sp>
      <p:grpSp>
        <p:nvGrpSpPr>
          <p:cNvPr id="3" name="Group 2">
            <a:extLst>
              <a:ext uri="{FF2B5EF4-FFF2-40B4-BE49-F238E27FC236}">
                <a16:creationId xmlns:a16="http://schemas.microsoft.com/office/drawing/2014/main" id="{5507C6A9-AFBA-40BD-AED4-EB560FE1481C}"/>
              </a:ext>
            </a:extLst>
          </p:cNvPr>
          <p:cNvGrpSpPr/>
          <p:nvPr/>
        </p:nvGrpSpPr>
        <p:grpSpPr>
          <a:xfrm>
            <a:off x="2438400" y="2895600"/>
            <a:ext cx="838200" cy="838200"/>
            <a:chOff x="3192235" y="1699219"/>
            <a:chExt cx="838200" cy="838200"/>
          </a:xfrm>
        </p:grpSpPr>
        <p:grpSp>
          <p:nvGrpSpPr>
            <p:cNvPr id="6" name="Group 5">
              <a:extLst>
                <a:ext uri="{FF2B5EF4-FFF2-40B4-BE49-F238E27FC236}">
                  <a16:creationId xmlns:a16="http://schemas.microsoft.com/office/drawing/2014/main" id="{3B58C20D-AA9E-4656-B5C2-4D8F08FA92D9}"/>
                </a:ext>
              </a:extLst>
            </p:cNvPr>
            <p:cNvGrpSpPr/>
            <p:nvPr/>
          </p:nvGrpSpPr>
          <p:grpSpPr>
            <a:xfrm>
              <a:off x="3192235" y="1699219"/>
              <a:ext cx="838200" cy="838200"/>
              <a:chOff x="1002575" y="1231726"/>
              <a:chExt cx="838200" cy="838200"/>
            </a:xfrm>
          </p:grpSpPr>
          <p:sp>
            <p:nvSpPr>
              <p:cNvPr id="7" name="Rectangle 6">
                <a:extLst>
                  <a:ext uri="{FF2B5EF4-FFF2-40B4-BE49-F238E27FC236}">
                    <a16:creationId xmlns:a16="http://schemas.microsoft.com/office/drawing/2014/main" id="{DFB7AA70-5C24-463E-9FBB-035F4B563690}"/>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4">
                <a:extLst>
                  <a:ext uri="{FF2B5EF4-FFF2-40B4-BE49-F238E27FC236}">
                    <a16:creationId xmlns:a16="http://schemas.microsoft.com/office/drawing/2014/main" id="{259EFE20-9A45-4786-8E77-670ACE26B674}"/>
                  </a:ext>
                </a:extLst>
              </p:cNvPr>
              <p:cNvSpPr/>
              <p:nvPr/>
            </p:nvSpPr>
            <p:spPr>
              <a:xfrm rot="16200000">
                <a:off x="1071530" y="1305435"/>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Rounded Corners 8">
              <a:extLst>
                <a:ext uri="{FF2B5EF4-FFF2-40B4-BE49-F238E27FC236}">
                  <a16:creationId xmlns:a16="http://schemas.microsoft.com/office/drawing/2014/main" id="{9DC380AE-3C3D-41B7-BAD4-BA3753083BA3}"/>
                </a:ext>
              </a:extLst>
            </p:cNvPr>
            <p:cNvSpPr/>
            <p:nvPr/>
          </p:nvSpPr>
          <p:spPr>
            <a:xfrm>
              <a:off x="3515999" y="1907786"/>
              <a:ext cx="328108" cy="7672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42B36113-62CA-4730-A8CC-2627DE8C58BA}"/>
                </a:ext>
              </a:extLst>
            </p:cNvPr>
            <p:cNvSpPr/>
            <p:nvPr/>
          </p:nvSpPr>
          <p:spPr>
            <a:xfrm>
              <a:off x="3396755" y="1907787"/>
              <a:ext cx="75984" cy="7672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90DA417-509B-4994-BA62-0E84A410C360}"/>
                </a:ext>
              </a:extLst>
            </p:cNvPr>
            <p:cNvSpPr/>
            <p:nvPr/>
          </p:nvSpPr>
          <p:spPr>
            <a:xfrm>
              <a:off x="3515999" y="2225563"/>
              <a:ext cx="328108" cy="7672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19DE6D20-4484-43F8-A935-62B309C5780C}"/>
                </a:ext>
              </a:extLst>
            </p:cNvPr>
            <p:cNvSpPr/>
            <p:nvPr/>
          </p:nvSpPr>
          <p:spPr>
            <a:xfrm>
              <a:off x="3396755" y="2225564"/>
              <a:ext cx="75984" cy="7672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0ABC8302-8409-4245-B7FE-C796188F375E}"/>
                </a:ext>
              </a:extLst>
            </p:cNvPr>
            <p:cNvSpPr/>
            <p:nvPr/>
          </p:nvSpPr>
          <p:spPr>
            <a:xfrm>
              <a:off x="3515999" y="2065205"/>
              <a:ext cx="328108" cy="76721"/>
            </a:xfrm>
            <a:prstGeom prst="round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6165C864-0BD7-4E65-AE82-F6744BB188F6}"/>
                </a:ext>
              </a:extLst>
            </p:cNvPr>
            <p:cNvSpPr/>
            <p:nvPr/>
          </p:nvSpPr>
          <p:spPr>
            <a:xfrm>
              <a:off x="3396755" y="2065206"/>
              <a:ext cx="75984" cy="76720"/>
            </a:xfrm>
            <a:prstGeom prst="round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48216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2103437"/>
            <a:ext cx="7848600" cy="2849563"/>
          </a:xfrm>
        </p:spPr>
        <p:txBody>
          <a:bodyPr/>
          <a:lstStyle/>
          <a:p>
            <a:r>
              <a:rPr lang="en-US" dirty="0"/>
              <a:t>A bullet point</a:t>
            </a:r>
          </a:p>
          <a:p>
            <a:r>
              <a:rPr lang="en-US" dirty="0"/>
              <a:t>Another bullet point</a:t>
            </a:r>
          </a:p>
          <a:p>
            <a:pPr lvl="1"/>
            <a:r>
              <a:rPr lang="en-US" dirty="0"/>
              <a:t>A sub-bullet point</a:t>
            </a:r>
          </a:p>
          <a:p>
            <a:pPr lvl="2"/>
            <a:r>
              <a:rPr lang="en-US" dirty="0"/>
              <a:t>A third-level bullet point</a:t>
            </a:r>
          </a:p>
          <a:p>
            <a:r>
              <a:rPr lang="en-US" dirty="0"/>
              <a:t>One more bullet point</a:t>
            </a:r>
          </a:p>
          <a:p>
            <a:endParaRPr lang="en-SG" dirty="0"/>
          </a:p>
        </p:txBody>
      </p:sp>
      <p:sp>
        <p:nvSpPr>
          <p:cNvPr id="4" name="Rectangle 3"/>
          <p:cNvSpPr/>
          <p:nvPr/>
        </p:nvSpPr>
        <p:spPr>
          <a:xfrm>
            <a:off x="744545" y="1153249"/>
            <a:ext cx="7859697" cy="584775"/>
          </a:xfrm>
          <a:prstGeom prst="rect">
            <a:avLst/>
          </a:prstGeom>
        </p:spPr>
        <p:txBody>
          <a:bodyPr wrap="square">
            <a:spAutoFit/>
          </a:bodyPr>
          <a:lstStyle/>
          <a:p>
            <a:pPr lvl="0"/>
            <a:r>
              <a:rPr lang="en-US" sz="3200" b="1" dirty="0">
                <a:solidFill>
                  <a:schemeClr val="accent6">
                    <a:lumMod val="75000"/>
                  </a:schemeClr>
                </a:solidFill>
              </a:rPr>
              <a:t>1.</a:t>
            </a:r>
            <a:r>
              <a:rPr lang="en-US" dirty="0">
                <a:solidFill>
                  <a:schemeClr val="accent6">
                    <a:lumMod val="75000"/>
                  </a:schemeClr>
                </a:solidFill>
              </a:rPr>
              <a:t> Click the              button and select                                    .</a:t>
            </a:r>
            <a:endParaRPr lang="en-SG" dirty="0">
              <a:solidFill>
                <a:schemeClr val="accent6">
                  <a:lumMod val="75000"/>
                </a:schemeClr>
              </a:solidFill>
            </a:endParaRPr>
          </a:p>
        </p:txBody>
      </p:sp>
      <p:sp>
        <p:nvSpPr>
          <p:cNvPr id="10" name="Rectangle 9"/>
          <p:cNvSpPr/>
          <p:nvPr/>
        </p:nvSpPr>
        <p:spPr>
          <a:xfrm>
            <a:off x="674703" y="5206425"/>
            <a:ext cx="7859697" cy="584775"/>
          </a:xfrm>
          <a:prstGeom prst="rect">
            <a:avLst/>
          </a:prstGeom>
        </p:spPr>
        <p:txBody>
          <a:bodyPr wrap="square">
            <a:spAutoFit/>
          </a:bodyPr>
          <a:lstStyle/>
          <a:p>
            <a:pPr lvl="0"/>
            <a:r>
              <a:rPr lang="en-US" sz="3200" b="1" dirty="0">
                <a:solidFill>
                  <a:schemeClr val="accent6">
                    <a:lumMod val="75000"/>
                  </a:schemeClr>
                </a:solidFill>
              </a:rPr>
              <a:t>2.</a:t>
            </a:r>
            <a:r>
              <a:rPr lang="en-US" dirty="0">
                <a:solidFill>
                  <a:schemeClr val="accent6">
                    <a:lumMod val="75000"/>
                  </a:schemeClr>
                </a:solidFill>
              </a:rPr>
              <a:t> Press the       button to see how each bullet point is highlighted one at a time.  </a:t>
            </a:r>
            <a:endParaRPr lang="en-SG" dirty="0">
              <a:solidFill>
                <a:schemeClr val="accent6">
                  <a:lumMod val="75000"/>
                </a:schemeClr>
              </a:solidFill>
            </a:endParaRPr>
          </a:p>
        </p:txBody>
      </p:sp>
      <p:sp>
        <p:nvSpPr>
          <p:cNvPr id="9"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Highlight Points</a:t>
            </a:r>
            <a:endParaRPr lang="en-SG" b="1" dirty="0">
              <a:solidFill>
                <a:srgbClr val="0070C0"/>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6" name="Picture 5"/>
          <p:cNvPicPr>
            <a:picLocks noChangeAspect="1"/>
          </p:cNvPicPr>
          <p:nvPr/>
        </p:nvPicPr>
        <p:blipFill>
          <a:blip r:embed="rId3"/>
          <a:stretch>
            <a:fillRect/>
          </a:stretch>
        </p:blipFill>
        <p:spPr>
          <a:xfrm>
            <a:off x="4406900" y="1343545"/>
            <a:ext cx="1792588" cy="325925"/>
          </a:xfrm>
          <a:prstGeom prst="rect">
            <a:avLst/>
          </a:prstGeom>
          <a:effectLst>
            <a:outerShdw blurRad="63500" sx="102000" sy="102000" algn="ctr" rotWithShape="0">
              <a:prstClr val="black">
                <a:alpha val="40000"/>
              </a:prstClr>
            </a:outerShdw>
          </a:effectLst>
        </p:spPr>
      </p:pic>
      <p:pic>
        <p:nvPicPr>
          <p:cNvPr id="7" name="Picture 6"/>
          <p:cNvPicPr>
            <a:picLocks noChangeAspect="1"/>
          </p:cNvPicPr>
          <p:nvPr/>
        </p:nvPicPr>
        <p:blipFill>
          <a:blip r:embed="rId4"/>
          <a:stretch>
            <a:fillRect/>
          </a:stretch>
        </p:blipFill>
        <p:spPr>
          <a:xfrm>
            <a:off x="2070100" y="1153249"/>
            <a:ext cx="533400" cy="676275"/>
          </a:xfrm>
          <a:prstGeom prst="rect">
            <a:avLst/>
          </a:prstGeom>
          <a:effectLst>
            <a:outerShdw blurRad="63500" sx="102000" sy="102000" algn="ctr" rotWithShape="0">
              <a:prstClr val="black">
                <a:alpha val="40000"/>
              </a:prstClr>
            </a:outerShdw>
          </a:effectLst>
        </p:spPr>
      </p:pic>
      <p:pic>
        <p:nvPicPr>
          <p:cNvPr id="14" name="Picture 4"/>
          <p:cNvPicPr>
            <a:picLocks noChangeAspect="1"/>
          </p:cNvPicPr>
          <p:nvPr/>
        </p:nvPicPr>
        <p:blipFill>
          <a:blip r:embed="rId5">
            <a:duotone>
              <a:schemeClr val="bg2">
                <a:shade val="45000"/>
                <a:satMod val="135000"/>
              </a:schemeClr>
              <a:prstClr val="white"/>
            </a:duotone>
          </a:blip>
          <a:stretch>
            <a:fillRect/>
          </a:stretch>
        </p:blipFill>
        <p:spPr>
          <a:xfrm>
            <a:off x="2019300" y="5428389"/>
            <a:ext cx="281691" cy="266865"/>
          </a:xfrm>
          <a:prstGeom prst="rect">
            <a:avLst/>
          </a:prstGeom>
        </p:spPr>
      </p:pic>
    </p:spTree>
    <p:extLst>
      <p:ext uri="{BB962C8B-B14F-4D97-AF65-F5344CB8AC3E}">
        <p14:creationId xmlns:p14="http://schemas.microsoft.com/office/powerpoint/2010/main" val="2369939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2103436"/>
            <a:ext cx="7848600" cy="2849563"/>
          </a:xfrm>
        </p:spPr>
        <p:txBody>
          <a:bodyPr/>
          <a:lstStyle/>
          <a:p>
            <a:r>
              <a:rPr lang="en-US" dirty="0">
                <a:solidFill>
                  <a:srgbClr val="0070C0"/>
                </a:solidFill>
              </a:rPr>
              <a:t>A bullet point</a:t>
            </a:r>
          </a:p>
          <a:p>
            <a:r>
              <a:rPr lang="en-US" dirty="0">
                <a:solidFill>
                  <a:srgbClr val="0070C0"/>
                </a:solidFill>
              </a:rPr>
              <a:t>Another bullet point</a:t>
            </a:r>
          </a:p>
          <a:p>
            <a:pPr lvl="1"/>
            <a:r>
              <a:rPr lang="en-US" dirty="0">
                <a:solidFill>
                  <a:srgbClr val="0070C0"/>
                </a:solidFill>
              </a:rPr>
              <a:t>A sub-bullet point</a:t>
            </a:r>
          </a:p>
          <a:p>
            <a:pPr lvl="2"/>
            <a:r>
              <a:rPr lang="en-US" dirty="0">
                <a:solidFill>
                  <a:srgbClr val="0070C0"/>
                </a:solidFill>
              </a:rPr>
              <a:t>A third-level bullet point</a:t>
            </a:r>
          </a:p>
          <a:p>
            <a:r>
              <a:rPr lang="en-US" dirty="0">
                <a:solidFill>
                  <a:srgbClr val="0070C0"/>
                </a:solidFill>
              </a:rPr>
              <a:t>One more bullet point</a:t>
            </a:r>
          </a:p>
          <a:p>
            <a:endParaRPr lang="en-SG" dirty="0"/>
          </a:p>
        </p:txBody>
      </p:sp>
      <p:sp>
        <p:nvSpPr>
          <p:cNvPr id="7" name="Rectangle 3"/>
          <p:cNvSpPr/>
          <p:nvPr/>
        </p:nvSpPr>
        <p:spPr>
          <a:xfrm>
            <a:off x="744545" y="1153249"/>
            <a:ext cx="7859697" cy="584775"/>
          </a:xfrm>
          <a:prstGeom prst="rect">
            <a:avLst/>
          </a:prstGeom>
        </p:spPr>
        <p:txBody>
          <a:bodyPr wrap="square">
            <a:spAutoFit/>
          </a:bodyPr>
          <a:lstStyle/>
          <a:p>
            <a:pPr lvl="0"/>
            <a:r>
              <a:rPr lang="en-US" sz="3200" b="1" dirty="0">
                <a:solidFill>
                  <a:schemeClr val="accent6">
                    <a:lumMod val="75000"/>
                  </a:schemeClr>
                </a:solidFill>
              </a:rPr>
              <a:t>1.</a:t>
            </a:r>
            <a:r>
              <a:rPr lang="en-US" dirty="0">
                <a:solidFill>
                  <a:schemeClr val="accent6">
                    <a:lumMod val="75000"/>
                  </a:schemeClr>
                </a:solidFill>
              </a:rPr>
              <a:t> Click the              button and select                                                .</a:t>
            </a:r>
            <a:endParaRPr lang="en-SG" dirty="0">
              <a:solidFill>
                <a:schemeClr val="accent6">
                  <a:lumMod val="75000"/>
                </a:schemeClr>
              </a:solidFill>
            </a:endParaRPr>
          </a:p>
        </p:txBody>
      </p:sp>
      <p:sp>
        <p:nvSpPr>
          <p:cNvPr id="8"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Highlight Background</a:t>
            </a:r>
            <a:endParaRPr lang="en-SG" b="1" dirty="0">
              <a:solidFill>
                <a:srgbClr val="0070C0"/>
              </a:solidFill>
            </a:endParaRPr>
          </a:p>
        </p:txBody>
      </p:sp>
      <p:pic>
        <p:nvPicPr>
          <p:cNvPr id="13" name="Picture 6"/>
          <p:cNvPicPr>
            <a:picLocks noChangeAspect="1"/>
          </p:cNvPicPr>
          <p:nvPr/>
        </p:nvPicPr>
        <p:blipFill>
          <a:blip r:embed="rId2"/>
          <a:stretch>
            <a:fillRect/>
          </a:stretch>
        </p:blipFill>
        <p:spPr>
          <a:xfrm>
            <a:off x="2070100" y="1153249"/>
            <a:ext cx="533400" cy="676275"/>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3"/>
          <a:stretch>
            <a:fillRect/>
          </a:stretch>
        </p:blipFill>
        <p:spPr>
          <a:xfrm>
            <a:off x="4431556" y="1327456"/>
            <a:ext cx="2374596" cy="325925"/>
          </a:xfrm>
          <a:prstGeom prst="rect">
            <a:avLst/>
          </a:prstGeom>
          <a:effectLst>
            <a:outerShdw blurRad="63500" sx="102000" sy="102000" algn="ctr" rotWithShape="0">
              <a:prstClr val="black">
                <a:alpha val="40000"/>
              </a:prst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
        <p:nvSpPr>
          <p:cNvPr id="14" name="Rectangle 9"/>
          <p:cNvSpPr/>
          <p:nvPr/>
        </p:nvSpPr>
        <p:spPr>
          <a:xfrm>
            <a:off x="681081" y="4923827"/>
            <a:ext cx="7859697" cy="861774"/>
          </a:xfrm>
          <a:prstGeom prst="rect">
            <a:avLst/>
          </a:prstGeom>
        </p:spPr>
        <p:txBody>
          <a:bodyPr wrap="square">
            <a:spAutoFit/>
          </a:bodyPr>
          <a:lstStyle/>
          <a:p>
            <a:pPr lvl="0"/>
            <a:r>
              <a:rPr lang="en-US" sz="3200" b="1" dirty="0">
                <a:solidFill>
                  <a:schemeClr val="accent6">
                    <a:lumMod val="75000"/>
                  </a:schemeClr>
                </a:solidFill>
              </a:rPr>
              <a:t>2.</a:t>
            </a:r>
            <a:r>
              <a:rPr lang="en-US" dirty="0">
                <a:solidFill>
                  <a:schemeClr val="accent6">
                    <a:lumMod val="75000"/>
                  </a:schemeClr>
                </a:solidFill>
              </a:rPr>
              <a:t> Press the       button to see how the background of each bullet point is highlighted one at a time.  </a:t>
            </a:r>
            <a:endParaRPr lang="en-SG" dirty="0">
              <a:solidFill>
                <a:schemeClr val="accent6">
                  <a:lumMod val="75000"/>
                </a:schemeClr>
              </a:solidFill>
            </a:endParaRPr>
          </a:p>
        </p:txBody>
      </p:sp>
      <p:pic>
        <p:nvPicPr>
          <p:cNvPr id="15" name="Picture 4"/>
          <p:cNvPicPr>
            <a:picLocks noChangeAspect="1"/>
          </p:cNvPicPr>
          <p:nvPr/>
        </p:nvPicPr>
        <p:blipFill>
          <a:blip r:embed="rId5">
            <a:duotone>
              <a:schemeClr val="bg2">
                <a:shade val="45000"/>
                <a:satMod val="135000"/>
              </a:schemeClr>
              <a:prstClr val="white"/>
            </a:duotone>
          </a:blip>
          <a:stretch>
            <a:fillRect/>
          </a:stretch>
        </p:blipFill>
        <p:spPr>
          <a:xfrm>
            <a:off x="2029709" y="5133400"/>
            <a:ext cx="281691" cy="266865"/>
          </a:xfrm>
          <a:prstGeom prst="rect">
            <a:avLst/>
          </a:prstGeom>
        </p:spPr>
      </p:pic>
      <p:sp>
        <p:nvSpPr>
          <p:cNvPr id="17" name="TextBox 5"/>
          <p:cNvSpPr txBox="1"/>
          <p:nvPr/>
        </p:nvSpPr>
        <p:spPr>
          <a:xfrm>
            <a:off x="304800" y="6059363"/>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Highlight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6367746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Next, let’s try using </a:t>
            </a:r>
            <a:r>
              <a:rPr lang="en-US" dirty="0">
                <a:solidFill>
                  <a:srgbClr val="0070C0"/>
                </a:solidFill>
              </a:rPr>
              <a:t>Effects Lab</a:t>
            </a:r>
            <a:endParaRPr lang="en-SG" dirty="0">
              <a:solidFill>
                <a:srgbClr val="0070C0"/>
              </a:solidFill>
            </a:endParaRPr>
          </a:p>
        </p:txBody>
      </p:sp>
      <p:grpSp>
        <p:nvGrpSpPr>
          <p:cNvPr id="2" name="Group 1">
            <a:extLst>
              <a:ext uri="{FF2B5EF4-FFF2-40B4-BE49-F238E27FC236}">
                <a16:creationId xmlns:a16="http://schemas.microsoft.com/office/drawing/2014/main" id="{82628079-219E-4395-829A-850E6312DDEF}"/>
              </a:ext>
            </a:extLst>
          </p:cNvPr>
          <p:cNvGrpSpPr/>
          <p:nvPr/>
        </p:nvGrpSpPr>
        <p:grpSpPr>
          <a:xfrm>
            <a:off x="2438400" y="2895600"/>
            <a:ext cx="838200" cy="838200"/>
            <a:chOff x="1002575" y="1231726"/>
            <a:chExt cx="838200" cy="838200"/>
          </a:xfrm>
        </p:grpSpPr>
        <p:grpSp>
          <p:nvGrpSpPr>
            <p:cNvPr id="6" name="Group 5">
              <a:extLst>
                <a:ext uri="{FF2B5EF4-FFF2-40B4-BE49-F238E27FC236}">
                  <a16:creationId xmlns:a16="http://schemas.microsoft.com/office/drawing/2014/main" id="{5ABBAD16-CB81-4226-859D-4301BC41920D}"/>
                </a:ext>
              </a:extLst>
            </p:cNvPr>
            <p:cNvGrpSpPr/>
            <p:nvPr/>
          </p:nvGrpSpPr>
          <p:grpSpPr>
            <a:xfrm>
              <a:off x="1002575" y="1231726"/>
              <a:ext cx="838200" cy="838200"/>
              <a:chOff x="375266" y="5397326"/>
              <a:chExt cx="838200" cy="838200"/>
            </a:xfrm>
          </p:grpSpPr>
          <p:sp>
            <p:nvSpPr>
              <p:cNvPr id="7" name="Rectangle 6">
                <a:extLst>
                  <a:ext uri="{FF2B5EF4-FFF2-40B4-BE49-F238E27FC236}">
                    <a16:creationId xmlns:a16="http://schemas.microsoft.com/office/drawing/2014/main" id="{F2166D96-A0C1-4CA1-A996-089706AE2064}"/>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4">
                <a:extLst>
                  <a:ext uri="{FF2B5EF4-FFF2-40B4-BE49-F238E27FC236}">
                    <a16:creationId xmlns:a16="http://schemas.microsoft.com/office/drawing/2014/main" id="{E55DEF46-C82C-4AC0-9F7F-216DD65B664D}"/>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F7395747-2B54-4CA0-8A3B-586422E7CF4B}"/>
                </a:ext>
              </a:extLst>
            </p:cNvPr>
            <p:cNvGrpSpPr/>
            <p:nvPr/>
          </p:nvGrpSpPr>
          <p:grpSpPr>
            <a:xfrm rot="19309737">
              <a:off x="1055944" y="1716648"/>
              <a:ext cx="451729" cy="125057"/>
              <a:chOff x="4341446" y="3824908"/>
              <a:chExt cx="580645" cy="91227"/>
            </a:xfrm>
          </p:grpSpPr>
          <p:sp>
            <p:nvSpPr>
              <p:cNvPr id="10" name="Rectangle 9">
                <a:extLst>
                  <a:ext uri="{FF2B5EF4-FFF2-40B4-BE49-F238E27FC236}">
                    <a16:creationId xmlns:a16="http://schemas.microsoft.com/office/drawing/2014/main" id="{F8DCBE5E-D562-43A6-A7A6-C758E6C349D5}"/>
                  </a:ext>
                </a:extLst>
              </p:cNvPr>
              <p:cNvSpPr/>
              <p:nvPr/>
            </p:nvSpPr>
            <p:spPr>
              <a:xfrm>
                <a:off x="4341446" y="3824908"/>
                <a:ext cx="387077" cy="910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3311A3-2FD4-461F-9C90-BF0505381F29}"/>
                  </a:ext>
                </a:extLst>
              </p:cNvPr>
              <p:cNvSpPr/>
              <p:nvPr/>
            </p:nvSpPr>
            <p:spPr>
              <a:xfrm>
                <a:off x="4771683" y="3825073"/>
                <a:ext cx="150408" cy="910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5-Point Star 35">
              <a:extLst>
                <a:ext uri="{FF2B5EF4-FFF2-40B4-BE49-F238E27FC236}">
                  <a16:creationId xmlns:a16="http://schemas.microsoft.com/office/drawing/2014/main" id="{02D982F7-B4BD-4FE0-82B0-0A0B6287A7E4}"/>
                </a:ext>
              </a:extLst>
            </p:cNvPr>
            <p:cNvSpPr/>
            <p:nvPr/>
          </p:nvSpPr>
          <p:spPr>
            <a:xfrm>
              <a:off x="1214564" y="1400625"/>
              <a:ext cx="161813" cy="163340"/>
            </a:xfrm>
            <a:prstGeom prst="star5">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5-Point Star 62">
              <a:extLst>
                <a:ext uri="{FF2B5EF4-FFF2-40B4-BE49-F238E27FC236}">
                  <a16:creationId xmlns:a16="http://schemas.microsoft.com/office/drawing/2014/main" id="{8CBDA86A-A898-4564-A1FD-F33FE581A137}"/>
                </a:ext>
              </a:extLst>
            </p:cNvPr>
            <p:cNvSpPr/>
            <p:nvPr/>
          </p:nvSpPr>
          <p:spPr>
            <a:xfrm>
              <a:off x="1497932" y="1697507"/>
              <a:ext cx="161813" cy="163340"/>
            </a:xfrm>
            <a:prstGeom prst="star5">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5-Point Star 63">
              <a:extLst>
                <a:ext uri="{FF2B5EF4-FFF2-40B4-BE49-F238E27FC236}">
                  <a16:creationId xmlns:a16="http://schemas.microsoft.com/office/drawing/2014/main" id="{6F298BAB-3B90-4035-B940-D89D7DC878CF}"/>
                </a:ext>
              </a:extLst>
            </p:cNvPr>
            <p:cNvSpPr/>
            <p:nvPr/>
          </p:nvSpPr>
          <p:spPr>
            <a:xfrm>
              <a:off x="1487436" y="1427269"/>
              <a:ext cx="161813" cy="163340"/>
            </a:xfrm>
            <a:prstGeom prst="star5">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788432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3000" y="1600200"/>
            <a:ext cx="3519278" cy="3505200"/>
          </a:xfrm>
          <a:prstGeom prst="rect">
            <a:avLst/>
          </a:prstGeom>
          <a:blipFill dpi="0" rotWithShape="1">
            <a:blip r:embed="rId3"/>
            <a:srcRect/>
            <a:stretch>
              <a:fillRect/>
            </a:stretch>
          </a:bli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33400" y="863600"/>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picture below, click the           button and select                                        .</a:t>
            </a:r>
            <a:endParaRPr lang="en-SG" dirty="0">
              <a:solidFill>
                <a:schemeClr val="accent6">
                  <a:lumMod val="75000"/>
                </a:schemeClr>
              </a:solidFill>
            </a:endParaRPr>
          </a:p>
        </p:txBody>
      </p:sp>
      <p:sp>
        <p:nvSpPr>
          <p:cNvPr id="5" name="Rectangle 4"/>
          <p:cNvSpPr/>
          <p:nvPr/>
        </p:nvSpPr>
        <p:spPr>
          <a:xfrm>
            <a:off x="616638" y="5638800"/>
            <a:ext cx="7917761" cy="646331"/>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After a picture has been made transparent, you can adjust transparency by right-clicking the picture and choosing  </a:t>
            </a:r>
            <a:r>
              <a:rPr lang="en-US" dirty="0">
                <a:solidFill>
                  <a:srgbClr val="0070C0"/>
                </a:solidFill>
                <a:latin typeface="Consolas" panose="020B0609020204030204" pitchFamily="49" charset="0"/>
                <a:cs typeface="Consolas" panose="020B0609020204030204" pitchFamily="49" charset="0"/>
              </a:rPr>
              <a:t>format picture </a:t>
            </a:r>
            <a:r>
              <a:rPr lang="en-US" dirty="0">
                <a:solidFill>
                  <a:schemeClr val="accent6">
                    <a:lumMod val="75000"/>
                  </a:schemeClr>
                </a:solidFill>
                <a:sym typeface="Wingdings" panose="05000000000000000000" pitchFamily="2" charset="2"/>
              </a:rPr>
              <a:t> </a:t>
            </a:r>
            <a:r>
              <a:rPr lang="en-US" dirty="0">
                <a:solidFill>
                  <a:srgbClr val="0070C0"/>
                </a:solidFill>
                <a:latin typeface="Consolas" panose="020B0609020204030204" pitchFamily="49" charset="0"/>
                <a:cs typeface="Consolas" panose="020B0609020204030204" pitchFamily="49" charset="0"/>
                <a:sym typeface="Wingdings" panose="05000000000000000000" pitchFamily="2" charset="2"/>
              </a:rPr>
              <a:t>fill</a:t>
            </a:r>
            <a:r>
              <a:rPr lang="en-US" dirty="0">
                <a:solidFill>
                  <a:schemeClr val="accent6">
                    <a:lumMod val="75000"/>
                  </a:schemeClr>
                </a:solidFill>
              </a:rPr>
              <a:t>.</a:t>
            </a:r>
            <a:endParaRPr lang="en-SG" dirty="0">
              <a:solidFill>
                <a:schemeClr val="accent6">
                  <a:lumMod val="75000"/>
                </a:schemeClr>
              </a:solidFill>
            </a:endParaRPr>
          </a:p>
        </p:txBody>
      </p:sp>
      <p:pic>
        <p:nvPicPr>
          <p:cNvPr id="3" name="Picture 2"/>
          <p:cNvPicPr>
            <a:picLocks noChangeAspect="1"/>
          </p:cNvPicPr>
          <p:nvPr/>
        </p:nvPicPr>
        <p:blipFill>
          <a:blip r:embed="rId4"/>
          <a:stretch>
            <a:fillRect/>
          </a:stretch>
        </p:blipFill>
        <p:spPr>
          <a:xfrm>
            <a:off x="4143375" y="838200"/>
            <a:ext cx="390525" cy="685800"/>
          </a:xfrm>
          <a:prstGeom prst="rect">
            <a:avLst/>
          </a:prstGeom>
          <a:effectLst>
            <a:outerShdw blurRad="63500" sx="102000" sy="102000" algn="ctr" rotWithShape="0">
              <a:prstClr val="black">
                <a:alpha val="40000"/>
              </a:prstClr>
            </a:outerShdw>
          </a:effectLst>
        </p:spPr>
      </p:pic>
      <p:pic>
        <p:nvPicPr>
          <p:cNvPr id="4" name="Picture 3"/>
          <p:cNvPicPr>
            <a:picLocks noChangeAspect="1"/>
          </p:cNvPicPr>
          <p:nvPr/>
        </p:nvPicPr>
        <p:blipFill>
          <a:blip r:embed="rId5"/>
          <a:stretch>
            <a:fillRect/>
          </a:stretch>
        </p:blipFill>
        <p:spPr>
          <a:xfrm>
            <a:off x="6350000" y="966523"/>
            <a:ext cx="1940735" cy="325925"/>
          </a:xfrm>
          <a:prstGeom prst="rect">
            <a:avLst/>
          </a:prstGeom>
          <a:effectLst>
            <a:outerShdw blurRad="63500" sx="102000" sy="102000" algn="ctr" rotWithShape="0">
              <a:prstClr val="black">
                <a:alpha val="40000"/>
              </a:prstClr>
            </a:outerShdw>
          </a:effectLst>
        </p:spPr>
      </p:pic>
      <p:sp>
        <p:nvSpPr>
          <p:cNvPr id="8"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Make Transparent</a:t>
            </a:r>
            <a:endParaRPr lang="en-SG" b="1" dirty="0">
              <a:solidFill>
                <a:srgbClr val="0070C0"/>
              </a:solidFill>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3667589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C:\Users\dcsdcr\AppData\Local\Microsoft\Windows\Temporary Internet Files\Content.IE5\X5YV3EZ2\MP900178526[1].jpg"/>
          <p:cNvPicPr>
            <a:picLocks noChangeAspect="1" noChangeArrowheads="1"/>
          </p:cNvPicPr>
          <p:nvPr/>
        </p:nvPicPr>
        <p:blipFill rotWithShape="1">
          <a:blip r:embed="rId3">
            <a:extLst>
              <a:ext uri="{28A0092B-C50C-407E-A947-70E740481C1C}">
                <a14:useLocalDpi xmlns:a14="http://schemas.microsoft.com/office/drawing/2010/main" val="0"/>
              </a:ext>
            </a:extLst>
          </a:blip>
          <a:srcRect t="12470" b="33433"/>
          <a:stretch/>
        </p:blipFill>
        <p:spPr bwMode="auto">
          <a:xfrm>
            <a:off x="1143000" y="2256816"/>
            <a:ext cx="3519278" cy="28485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91238" y="907807"/>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circle below, click           and select                                      to create a magnified version of the area covered by the circle. </a:t>
            </a:r>
            <a:endParaRPr lang="en-SG" dirty="0">
              <a:solidFill>
                <a:schemeClr val="accent6">
                  <a:lumMod val="75000"/>
                </a:schemeClr>
              </a:solidFill>
            </a:endParaRPr>
          </a:p>
        </p:txBody>
      </p:sp>
      <p:sp>
        <p:nvSpPr>
          <p:cNvPr id="5" name="Rectangle 4"/>
          <p:cNvSpPr/>
          <p:nvPr/>
        </p:nvSpPr>
        <p:spPr>
          <a:xfrm>
            <a:off x="616638" y="5638800"/>
            <a:ext cx="7917761" cy="646331"/>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You can resize the newly created shape to match the magnifying level you need</a:t>
            </a:r>
            <a:endParaRPr lang="en-SG" dirty="0">
              <a:solidFill>
                <a:schemeClr val="accent6">
                  <a:lumMod val="75000"/>
                </a:schemeClr>
              </a:solidFill>
            </a:endParaRPr>
          </a:p>
        </p:txBody>
      </p:sp>
      <p:sp>
        <p:nvSpPr>
          <p:cNvPr id="2" name="Flowchart: Connector 1"/>
          <p:cNvSpPr/>
          <p:nvPr/>
        </p:nvSpPr>
        <p:spPr>
          <a:xfrm>
            <a:off x="3048000" y="2866820"/>
            <a:ext cx="785508" cy="785508"/>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pic>
        <p:nvPicPr>
          <p:cNvPr id="8" name="Picture 2"/>
          <p:cNvPicPr>
            <a:picLocks noChangeAspect="1"/>
          </p:cNvPicPr>
          <p:nvPr/>
        </p:nvPicPr>
        <p:blipFill>
          <a:blip r:embed="rId4"/>
          <a:stretch>
            <a:fillRect/>
          </a:stretch>
        </p:blipFill>
        <p:spPr>
          <a:xfrm>
            <a:off x="4134193" y="711016"/>
            <a:ext cx="390525" cy="685800"/>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5"/>
          <a:stretch>
            <a:fillRect/>
          </a:stretch>
        </p:blipFill>
        <p:spPr>
          <a:xfrm>
            <a:off x="5644471" y="1041216"/>
            <a:ext cx="1828014" cy="325925"/>
          </a:xfrm>
          <a:prstGeom prst="rect">
            <a:avLst/>
          </a:prstGeom>
          <a:effectLst>
            <a:outerShdw blurRad="63500" sx="102000" sy="102000" algn="ctr" rotWithShape="0">
              <a:prstClr val="black">
                <a:alpha val="40000"/>
              </a:prstClr>
            </a:outerShdw>
          </a:effectLst>
        </p:spPr>
      </p:pic>
      <p:sp>
        <p:nvSpPr>
          <p:cNvPr id="9"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Magnifying Glass</a:t>
            </a:r>
            <a:endParaRPr lang="en-SG" b="1" dirty="0">
              <a:solidFill>
                <a:srgbClr val="0070C0"/>
              </a:solidFill>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12423743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hase A"/>
          <p:cNvSpPr/>
          <p:nvPr/>
        </p:nvSpPr>
        <p:spPr>
          <a:xfrm>
            <a:off x="1971397" y="4808992"/>
            <a:ext cx="4136108" cy="1129388"/>
          </a:xfrm>
          <a:prstGeom prst="rect">
            <a:avLst/>
          </a:prstGeom>
          <a:solidFill>
            <a:schemeClr val="bg1">
              <a:lumMod val="75000"/>
            </a:schemeClr>
          </a:solidFill>
          <a:ln>
            <a:solidFill>
              <a:schemeClr val="bg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lIns="36576" tIns="18288" rIns="36576" bIns="18288" rtlCol="0" anchor="ctr"/>
          <a:lstStyle/>
          <a:p>
            <a:pPr algn="ctr"/>
            <a:endParaRPr lang="en-SG" sz="2000" b="1" dirty="0">
              <a:solidFill>
                <a:schemeClr val="bg1">
                  <a:lumMod val="75000"/>
                </a:schemeClr>
              </a:solidFill>
            </a:endParaRPr>
          </a:p>
        </p:txBody>
      </p:sp>
      <p:sp>
        <p:nvSpPr>
          <p:cNvPr id="5" name="spotlight"/>
          <p:cNvSpPr/>
          <p:nvPr/>
        </p:nvSpPr>
        <p:spPr>
          <a:xfrm>
            <a:off x="4721683" y="4956150"/>
            <a:ext cx="1318607" cy="860486"/>
          </a:xfrm>
          <a:custGeom>
            <a:avLst/>
            <a:gdLst/>
            <a:ahLst/>
            <a:cxnLst/>
            <a:rect l="l" t="t" r="r" b="b"/>
            <a:pathLst>
              <a:path w="2181497" h="1219200">
                <a:moveTo>
                  <a:pt x="0" y="0"/>
                </a:moveTo>
                <a:lnTo>
                  <a:pt x="2181497" y="0"/>
                </a:lnTo>
                <a:lnTo>
                  <a:pt x="2181497" y="1219200"/>
                </a:lnTo>
                <a:lnTo>
                  <a:pt x="0" y="1219200"/>
                </a:lnTo>
                <a:lnTo>
                  <a:pt x="609600" y="60960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r>
              <a:rPr lang="en-US" sz="2000" b="1" dirty="0">
                <a:solidFill>
                  <a:schemeClr val="bg1">
                    <a:lumMod val="75000"/>
                  </a:schemeClr>
                </a:solidFill>
              </a:rPr>
              <a:t>    Step 3</a:t>
            </a:r>
            <a:endParaRPr lang="en-SG" sz="2000" b="1" dirty="0">
              <a:solidFill>
                <a:schemeClr val="bg1">
                  <a:lumMod val="75000"/>
                </a:schemeClr>
              </a:solidFill>
            </a:endParaRPr>
          </a:p>
        </p:txBody>
      </p:sp>
      <p:sp>
        <p:nvSpPr>
          <p:cNvPr id="6" name="Freeform 5"/>
          <p:cNvSpPr/>
          <p:nvPr/>
        </p:nvSpPr>
        <p:spPr>
          <a:xfrm>
            <a:off x="1992527" y="3735180"/>
            <a:ext cx="4047763" cy="1022124"/>
          </a:xfrm>
          <a:custGeom>
            <a:avLst/>
            <a:gdLst>
              <a:gd name="connsiteX0" fmla="*/ 2331218 w 6863024"/>
              <a:gd name="connsiteY0" fmla="*/ 0 h 904352"/>
              <a:gd name="connsiteX1" fmla="*/ 4521758 w 6863024"/>
              <a:gd name="connsiteY1" fmla="*/ 0 h 904352"/>
              <a:gd name="connsiteX2" fmla="*/ 6863024 w 6863024"/>
              <a:gd name="connsiteY2" fmla="*/ 904352 h 904352"/>
              <a:gd name="connsiteX3" fmla="*/ 0 w 6863024"/>
              <a:gd name="connsiteY3" fmla="*/ 904352 h 904352"/>
              <a:gd name="connsiteX4" fmla="*/ 2331218 w 6863024"/>
              <a:gd name="connsiteY4" fmla="*/ 0 h 904352"/>
              <a:gd name="connsiteX0" fmla="*/ 0 w 6899630"/>
              <a:gd name="connsiteY0" fmla="*/ 50241 h 904352"/>
              <a:gd name="connsiteX1" fmla="*/ 4558364 w 6899630"/>
              <a:gd name="connsiteY1" fmla="*/ 0 h 904352"/>
              <a:gd name="connsiteX2" fmla="*/ 6899630 w 6899630"/>
              <a:gd name="connsiteY2" fmla="*/ 904352 h 904352"/>
              <a:gd name="connsiteX3" fmla="*/ 36606 w 6899630"/>
              <a:gd name="connsiteY3" fmla="*/ 904352 h 904352"/>
              <a:gd name="connsiteX4" fmla="*/ 0 w 6899630"/>
              <a:gd name="connsiteY4" fmla="*/ 50241 h 904352"/>
              <a:gd name="connsiteX0" fmla="*/ 0 w 6899630"/>
              <a:gd name="connsiteY0" fmla="*/ 10048 h 864159"/>
              <a:gd name="connsiteX1" fmla="*/ 2180289 w 6899630"/>
              <a:gd name="connsiteY1" fmla="*/ 0 h 864159"/>
              <a:gd name="connsiteX2" fmla="*/ 6899630 w 6899630"/>
              <a:gd name="connsiteY2" fmla="*/ 864159 h 864159"/>
              <a:gd name="connsiteX3" fmla="*/ 36606 w 6899630"/>
              <a:gd name="connsiteY3" fmla="*/ 864159 h 864159"/>
              <a:gd name="connsiteX4" fmla="*/ 0 w 6899630"/>
              <a:gd name="connsiteY4" fmla="*/ 10048 h 864159"/>
              <a:gd name="connsiteX0" fmla="*/ 455409 w 7355039"/>
              <a:gd name="connsiteY0" fmla="*/ 10048 h 864159"/>
              <a:gd name="connsiteX1" fmla="*/ 2635698 w 7355039"/>
              <a:gd name="connsiteY1" fmla="*/ 0 h 864159"/>
              <a:gd name="connsiteX2" fmla="*/ 7355039 w 7355039"/>
              <a:gd name="connsiteY2" fmla="*/ 864159 h 864159"/>
              <a:gd name="connsiteX3" fmla="*/ 0 w 7355039"/>
              <a:gd name="connsiteY3" fmla="*/ 864159 h 864159"/>
              <a:gd name="connsiteX4" fmla="*/ 455409 w 7355039"/>
              <a:gd name="connsiteY4" fmla="*/ 10048 h 864159"/>
              <a:gd name="connsiteX0" fmla="*/ 455409 w 6955276"/>
              <a:gd name="connsiteY0" fmla="*/ 10048 h 864159"/>
              <a:gd name="connsiteX1" fmla="*/ 2635698 w 6955276"/>
              <a:gd name="connsiteY1" fmla="*/ 0 h 864159"/>
              <a:gd name="connsiteX2" fmla="*/ 6955276 w 6955276"/>
              <a:gd name="connsiteY2" fmla="*/ 854111 h 864159"/>
              <a:gd name="connsiteX3" fmla="*/ 0 w 6955276"/>
              <a:gd name="connsiteY3" fmla="*/ 864159 h 864159"/>
              <a:gd name="connsiteX4" fmla="*/ 455409 w 6955276"/>
              <a:gd name="connsiteY4" fmla="*/ 10048 h 864159"/>
              <a:gd name="connsiteX0" fmla="*/ 455409 w 6935843"/>
              <a:gd name="connsiteY0" fmla="*/ 10048 h 866811"/>
              <a:gd name="connsiteX1" fmla="*/ 2635698 w 6935843"/>
              <a:gd name="connsiteY1" fmla="*/ 0 h 866811"/>
              <a:gd name="connsiteX2" fmla="*/ 6935843 w 6935843"/>
              <a:gd name="connsiteY2" fmla="*/ 866811 h 866811"/>
              <a:gd name="connsiteX3" fmla="*/ 0 w 6935843"/>
              <a:gd name="connsiteY3" fmla="*/ 864159 h 866811"/>
              <a:gd name="connsiteX4" fmla="*/ 455409 w 6935843"/>
              <a:gd name="connsiteY4" fmla="*/ 10048 h 866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5843" h="866811">
                <a:moveTo>
                  <a:pt x="455409" y="10048"/>
                </a:moveTo>
                <a:lnTo>
                  <a:pt x="2635698" y="0"/>
                </a:lnTo>
                <a:lnTo>
                  <a:pt x="6935843" y="866811"/>
                </a:lnTo>
                <a:lnTo>
                  <a:pt x="0" y="864159"/>
                </a:lnTo>
                <a:lnTo>
                  <a:pt x="455409" y="10048"/>
                </a:lnTo>
                <a:close/>
              </a:path>
            </a:pathLst>
          </a:custGeom>
          <a:gradFill flip="none" rotWithShape="1">
            <a:gsLst>
              <a:gs pos="0">
                <a:schemeClr val="bg1">
                  <a:lumMod val="85000"/>
                </a:schemeClr>
              </a:gs>
              <a:gs pos="100000">
                <a:schemeClr val="bg1"/>
              </a:gs>
              <a:gs pos="100000">
                <a:schemeClr val="accent1">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endParaRPr lang="en-SG" sz="4400"/>
          </a:p>
        </p:txBody>
      </p:sp>
      <p:sp>
        <p:nvSpPr>
          <p:cNvPr id="7" name="phase B"/>
          <p:cNvSpPr/>
          <p:nvPr/>
        </p:nvSpPr>
        <p:spPr>
          <a:xfrm>
            <a:off x="3776914" y="2980459"/>
            <a:ext cx="1317291" cy="699145"/>
          </a:xfrm>
          <a:prstGeom prst="rect">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36576" tIns="18288" rIns="36576" bIns="18288" rtlCol="0" anchor="ctr"/>
          <a:lstStyle/>
          <a:p>
            <a:pPr algn="ctr"/>
            <a:r>
              <a:rPr lang="en-US" sz="2000" b="1" dirty="0"/>
              <a:t>Phase B</a:t>
            </a:r>
            <a:endParaRPr lang="en-SG" sz="2000" b="1" dirty="0"/>
          </a:p>
        </p:txBody>
      </p:sp>
      <p:sp>
        <p:nvSpPr>
          <p:cNvPr id="8" name="phase C"/>
          <p:cNvSpPr/>
          <p:nvPr/>
        </p:nvSpPr>
        <p:spPr>
          <a:xfrm>
            <a:off x="5306076" y="2980459"/>
            <a:ext cx="1317291" cy="699145"/>
          </a:xfrm>
          <a:prstGeom prst="rect">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36576" tIns="18288" rIns="36576" bIns="18288" rtlCol="0" anchor="ctr"/>
          <a:lstStyle/>
          <a:p>
            <a:pPr algn="ctr"/>
            <a:r>
              <a:rPr lang="en-US" sz="2000" b="1" dirty="0"/>
              <a:t>Phase C</a:t>
            </a:r>
            <a:endParaRPr lang="en-SG" sz="2000" b="1" dirty="0"/>
          </a:p>
        </p:txBody>
      </p:sp>
      <p:sp>
        <p:nvSpPr>
          <p:cNvPr id="9" name="Pentagon 9"/>
          <p:cNvSpPr/>
          <p:nvPr/>
        </p:nvSpPr>
        <p:spPr>
          <a:xfrm>
            <a:off x="3334949" y="4949057"/>
            <a:ext cx="1704187" cy="860486"/>
          </a:xfrm>
          <a:custGeom>
            <a:avLst/>
            <a:gdLst/>
            <a:ahLst/>
            <a:cxnLst/>
            <a:rect l="l" t="t" r="r" b="b"/>
            <a:pathLst>
              <a:path w="2819400" h="1219200">
                <a:moveTo>
                  <a:pt x="0" y="0"/>
                </a:moveTo>
                <a:lnTo>
                  <a:pt x="2209800" y="0"/>
                </a:lnTo>
                <a:lnTo>
                  <a:pt x="2819400" y="609600"/>
                </a:lnTo>
                <a:lnTo>
                  <a:pt x="2209800" y="1219200"/>
                </a:lnTo>
                <a:lnTo>
                  <a:pt x="0" y="1219200"/>
                </a:lnTo>
                <a:lnTo>
                  <a:pt x="609600" y="60960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r>
              <a:rPr lang="en-US" sz="2000" b="1" dirty="0">
                <a:solidFill>
                  <a:schemeClr val="bg1">
                    <a:lumMod val="75000"/>
                  </a:schemeClr>
                </a:solidFill>
              </a:rPr>
              <a:t>Step 2</a:t>
            </a:r>
            <a:endParaRPr lang="en-SG" sz="2000" b="1" dirty="0">
              <a:solidFill>
                <a:schemeClr val="bg1">
                  <a:lumMod val="75000"/>
                </a:schemeClr>
              </a:solidFill>
            </a:endParaRPr>
          </a:p>
        </p:txBody>
      </p:sp>
      <p:sp>
        <p:nvSpPr>
          <p:cNvPr id="10" name="Pentagon 9"/>
          <p:cNvSpPr/>
          <p:nvPr/>
        </p:nvSpPr>
        <p:spPr>
          <a:xfrm>
            <a:off x="2045294" y="4947876"/>
            <a:ext cx="1612069" cy="860486"/>
          </a:xfrm>
          <a:prstGeom prst="homePlat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r>
              <a:rPr lang="en-US" sz="2000" b="1" dirty="0">
                <a:solidFill>
                  <a:schemeClr val="bg1">
                    <a:lumMod val="75000"/>
                  </a:schemeClr>
                </a:solidFill>
              </a:rPr>
              <a:t>Step 1</a:t>
            </a:r>
            <a:endParaRPr lang="en-SG" sz="2000" b="1" dirty="0">
              <a:solidFill>
                <a:schemeClr val="bg1">
                  <a:lumMod val="75000"/>
                </a:schemeClr>
              </a:solidFill>
            </a:endParaRPr>
          </a:p>
        </p:txBody>
      </p:sp>
      <p:sp>
        <p:nvSpPr>
          <p:cNvPr id="11" name="phase B"/>
          <p:cNvSpPr/>
          <p:nvPr/>
        </p:nvSpPr>
        <p:spPr>
          <a:xfrm>
            <a:off x="2247752" y="2980459"/>
            <a:ext cx="1317291" cy="699145"/>
          </a:xfrm>
          <a:prstGeom prst="rect">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36576" tIns="18288" rIns="36576" bIns="18288" rtlCol="0" anchor="ctr"/>
          <a:lstStyle/>
          <a:p>
            <a:pPr algn="ctr"/>
            <a:r>
              <a:rPr lang="en-US" sz="2000" b="1" dirty="0"/>
              <a:t>Phase A</a:t>
            </a:r>
            <a:endParaRPr lang="en-SG" sz="2000" b="1" dirty="0"/>
          </a:p>
        </p:txBody>
      </p:sp>
      <p:sp>
        <p:nvSpPr>
          <p:cNvPr id="12" name="Freeform 11"/>
          <p:cNvSpPr/>
          <p:nvPr/>
        </p:nvSpPr>
        <p:spPr>
          <a:xfrm>
            <a:off x="1887830" y="2890290"/>
            <a:ext cx="4349308" cy="3153559"/>
          </a:xfrm>
          <a:custGeom>
            <a:avLst/>
            <a:gdLst>
              <a:gd name="connsiteX0" fmla="*/ 175215 w 2787004"/>
              <a:gd name="connsiteY0" fmla="*/ 5476 h 1741193"/>
              <a:gd name="connsiteX1" fmla="*/ 169739 w 2787004"/>
              <a:gd name="connsiteY1" fmla="*/ 443512 h 1741193"/>
              <a:gd name="connsiteX2" fmla="*/ 0 w 2787004"/>
              <a:gd name="connsiteY2" fmla="*/ 1067713 h 1741193"/>
              <a:gd name="connsiteX3" fmla="*/ 5476 w 2787004"/>
              <a:gd name="connsiteY3" fmla="*/ 1741193 h 1741193"/>
              <a:gd name="connsiteX4" fmla="*/ 2787004 w 2787004"/>
              <a:gd name="connsiteY4" fmla="*/ 1735718 h 1741193"/>
              <a:gd name="connsiteX5" fmla="*/ 2781528 w 2787004"/>
              <a:gd name="connsiteY5" fmla="*/ 1067713 h 1741193"/>
              <a:gd name="connsiteX6" fmla="*/ 1138894 w 2787004"/>
              <a:gd name="connsiteY6" fmla="*/ 421610 h 1741193"/>
              <a:gd name="connsiteX7" fmla="*/ 1133418 w 2787004"/>
              <a:gd name="connsiteY7" fmla="*/ 0 h 1741193"/>
              <a:gd name="connsiteX8" fmla="*/ 175215 w 2787004"/>
              <a:gd name="connsiteY8" fmla="*/ 5476 h 1741193"/>
              <a:gd name="connsiteX0" fmla="*/ 175215 w 2787004"/>
              <a:gd name="connsiteY0" fmla="*/ 5476 h 1741193"/>
              <a:gd name="connsiteX1" fmla="*/ 169739 w 2787004"/>
              <a:gd name="connsiteY1" fmla="*/ 443512 h 1741193"/>
              <a:gd name="connsiteX2" fmla="*/ 0 w 2787004"/>
              <a:gd name="connsiteY2" fmla="*/ 1067713 h 1741193"/>
              <a:gd name="connsiteX3" fmla="*/ 5476 w 2787004"/>
              <a:gd name="connsiteY3" fmla="*/ 1741193 h 1741193"/>
              <a:gd name="connsiteX4" fmla="*/ 2787004 w 2787004"/>
              <a:gd name="connsiteY4" fmla="*/ 1735718 h 1741193"/>
              <a:gd name="connsiteX5" fmla="*/ 2770923 w 2787004"/>
              <a:gd name="connsiteY5" fmla="*/ 1041041 h 1741193"/>
              <a:gd name="connsiteX6" fmla="*/ 1138894 w 2787004"/>
              <a:gd name="connsiteY6" fmla="*/ 421610 h 1741193"/>
              <a:gd name="connsiteX7" fmla="*/ 1133418 w 2787004"/>
              <a:gd name="connsiteY7" fmla="*/ 0 h 1741193"/>
              <a:gd name="connsiteX8" fmla="*/ 175215 w 2787004"/>
              <a:gd name="connsiteY8" fmla="*/ 5476 h 1741193"/>
              <a:gd name="connsiteX0" fmla="*/ 175215 w 2787378"/>
              <a:gd name="connsiteY0" fmla="*/ 5476 h 1741193"/>
              <a:gd name="connsiteX1" fmla="*/ 169739 w 2787378"/>
              <a:gd name="connsiteY1" fmla="*/ 443512 h 1741193"/>
              <a:gd name="connsiteX2" fmla="*/ 0 w 2787378"/>
              <a:gd name="connsiteY2" fmla="*/ 1067713 h 1741193"/>
              <a:gd name="connsiteX3" fmla="*/ 5476 w 2787378"/>
              <a:gd name="connsiteY3" fmla="*/ 1741193 h 1741193"/>
              <a:gd name="connsiteX4" fmla="*/ 2787004 w 2787378"/>
              <a:gd name="connsiteY4" fmla="*/ 1735718 h 1741193"/>
              <a:gd name="connsiteX5" fmla="*/ 2786831 w 2787378"/>
              <a:gd name="connsiteY5" fmla="*/ 1035706 h 1741193"/>
              <a:gd name="connsiteX6" fmla="*/ 1138894 w 2787378"/>
              <a:gd name="connsiteY6" fmla="*/ 421610 h 1741193"/>
              <a:gd name="connsiteX7" fmla="*/ 1133418 w 2787378"/>
              <a:gd name="connsiteY7" fmla="*/ 0 h 1741193"/>
              <a:gd name="connsiteX8" fmla="*/ 175215 w 2787378"/>
              <a:gd name="connsiteY8" fmla="*/ 5476 h 174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7378" h="1741193">
                <a:moveTo>
                  <a:pt x="175215" y="5476"/>
                </a:moveTo>
                <a:cubicBezTo>
                  <a:pt x="173390" y="151488"/>
                  <a:pt x="171564" y="297500"/>
                  <a:pt x="169739" y="443512"/>
                </a:cubicBezTo>
                <a:lnTo>
                  <a:pt x="0" y="1067713"/>
                </a:lnTo>
                <a:cubicBezTo>
                  <a:pt x="1825" y="1292206"/>
                  <a:pt x="3651" y="1516700"/>
                  <a:pt x="5476" y="1741193"/>
                </a:cubicBezTo>
                <a:lnTo>
                  <a:pt x="2787004" y="1735718"/>
                </a:lnTo>
                <a:cubicBezTo>
                  <a:pt x="2785179" y="1513050"/>
                  <a:pt x="2788656" y="1258374"/>
                  <a:pt x="2786831" y="1035706"/>
                </a:cubicBezTo>
                <a:cubicBezTo>
                  <a:pt x="2239286" y="820338"/>
                  <a:pt x="1686439" y="636978"/>
                  <a:pt x="1138894" y="421610"/>
                </a:cubicBezTo>
                <a:cubicBezTo>
                  <a:pt x="1137069" y="281073"/>
                  <a:pt x="1135243" y="140537"/>
                  <a:pt x="1133418" y="0"/>
                </a:cubicBezTo>
                <a:lnTo>
                  <a:pt x="175215" y="5476"/>
                </a:lnTo>
                <a:close/>
              </a:path>
            </a:pathLst>
          </a:custGeom>
          <a:solidFill>
            <a:schemeClr val="tx2">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a:p>
        </p:txBody>
      </p:sp>
      <p:sp>
        <p:nvSpPr>
          <p:cNvPr id="14" name="TextBox 13"/>
          <p:cNvSpPr txBox="1"/>
          <p:nvPr/>
        </p:nvSpPr>
        <p:spPr>
          <a:xfrm>
            <a:off x="533400" y="1036767"/>
            <a:ext cx="80772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shape, click the          button, select the                                           dropdown menu and select                                .</a:t>
            </a:r>
            <a:endParaRPr lang="en-SG" dirty="0">
              <a:solidFill>
                <a:schemeClr val="accent6">
                  <a:lumMod val="75000"/>
                </a:schemeClr>
              </a:solidFill>
            </a:endParaRPr>
          </a:p>
        </p:txBody>
      </p:sp>
      <mc:AlternateContent xmlns:mc="http://schemas.openxmlformats.org/markup-compatibility/2006" xmlns:p14="http://schemas.microsoft.com/office/powerpoint/2010/main">
        <mc:Choice Requires="p14">
          <p:contentPart p14:bwMode="auto" r:id="rId2">
            <p14:nvContentPartPr>
              <p14:cNvPr id="22" name="Ink 21"/>
              <p14:cNvContentPartPr/>
              <p14:nvPr/>
            </p14:nvContentPartPr>
            <p14:xfrm>
              <a:off x="2133600" y="1836986"/>
              <a:ext cx="414720" cy="854062"/>
            </p14:xfrm>
          </p:contentPart>
        </mc:Choice>
        <mc:Fallback xmlns="">
          <p:pic>
            <p:nvPicPr>
              <p:cNvPr id="22" name="Ink 21"/>
              <p:cNvPicPr/>
              <p:nvPr/>
            </p:nvPicPr>
            <p:blipFill>
              <a:blip r:embed="rId3"/>
              <a:stretch>
                <a:fillRect/>
              </a:stretch>
            </p:blipFill>
            <p:spPr>
              <a:xfrm>
                <a:off x="2108400" y="1821863"/>
                <a:ext cx="470160" cy="899430"/>
              </a:xfrm>
              <a:prstGeom prst="rect">
                <a:avLst/>
              </a:prstGeom>
            </p:spPr>
          </p:pic>
        </mc:Fallback>
      </mc:AlternateContent>
      <p:sp>
        <p:nvSpPr>
          <p:cNvPr id="16"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Spotlight</a:t>
            </a:r>
            <a:endParaRPr lang="en-SG" b="1" dirty="0">
              <a:solidFill>
                <a:srgbClr val="0070C0"/>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19" name="Picture 2"/>
          <p:cNvPicPr>
            <a:picLocks noChangeAspect="1"/>
          </p:cNvPicPr>
          <p:nvPr/>
        </p:nvPicPr>
        <p:blipFill>
          <a:blip r:embed="rId5"/>
          <a:stretch>
            <a:fillRect/>
          </a:stretch>
        </p:blipFill>
        <p:spPr>
          <a:xfrm>
            <a:off x="3867221" y="763520"/>
            <a:ext cx="390525" cy="685800"/>
          </a:xfrm>
          <a:prstGeom prst="rect">
            <a:avLst/>
          </a:prstGeom>
          <a:effectLst>
            <a:outerShdw blurRad="63500" sx="102000" sy="102000" algn="ctr" rotWithShape="0">
              <a:prstClr val="black">
                <a:alpha val="40000"/>
              </a:prstClr>
            </a:outerShdw>
          </a:effectLst>
        </p:spPr>
      </p:pic>
      <p:pic>
        <p:nvPicPr>
          <p:cNvPr id="13" name="Picture 12"/>
          <p:cNvPicPr>
            <a:picLocks noChangeAspect="1"/>
          </p:cNvPicPr>
          <p:nvPr/>
        </p:nvPicPr>
        <p:blipFill>
          <a:blip r:embed="rId6"/>
          <a:stretch>
            <a:fillRect/>
          </a:stretch>
        </p:blipFill>
        <p:spPr>
          <a:xfrm>
            <a:off x="6034911" y="1134153"/>
            <a:ext cx="2580240" cy="325925"/>
          </a:xfrm>
          <a:prstGeom prst="rect">
            <a:avLst/>
          </a:prstGeom>
          <a:effectLst>
            <a:outerShdw blurRad="63500" sx="102000" sy="102000" algn="ctr" rotWithShape="0">
              <a:prstClr val="black">
                <a:alpha val="40000"/>
              </a:prstClr>
            </a:outerShdw>
          </a:effectLst>
        </p:spPr>
      </p:pic>
      <p:pic>
        <p:nvPicPr>
          <p:cNvPr id="18" name="Picture 17"/>
          <p:cNvPicPr>
            <a:picLocks noChangeAspect="1"/>
          </p:cNvPicPr>
          <p:nvPr/>
        </p:nvPicPr>
        <p:blipFill>
          <a:blip r:embed="rId7"/>
          <a:stretch>
            <a:fillRect/>
          </a:stretch>
        </p:blipFill>
        <p:spPr>
          <a:xfrm>
            <a:off x="3242336" y="1526147"/>
            <a:ext cx="1548144" cy="3259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173125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304800" y="154027"/>
            <a:ext cx="838419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Did you notice the new slide with a spotlight? You can press ctrl-z (Undo) to reverse the effect.</a:t>
            </a:r>
            <a:endParaRPr lang="en-SG" dirty="0">
              <a:solidFill>
                <a:schemeClr val="accent6">
                  <a:lumMod val="75000"/>
                </a:schemeClr>
              </a:solidFill>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068427"/>
            <a:ext cx="2210895" cy="165817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p:cNvSpPr txBox="1"/>
          <p:nvPr/>
        </p:nvSpPr>
        <p:spPr>
          <a:xfrm>
            <a:off x="304800" y="3125827"/>
            <a:ext cx="8384190" cy="1631216"/>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You can also adjust the darkness (transparency), softness of the edges and the color of the spotlight.</a:t>
            </a:r>
          </a:p>
          <a:p>
            <a:endParaRPr lang="en-US" dirty="0">
              <a:solidFill>
                <a:schemeClr val="accent6">
                  <a:lumMod val="75000"/>
                </a:schemeClr>
              </a:solidFill>
            </a:endParaRPr>
          </a:p>
          <a:p>
            <a:r>
              <a:rPr lang="en-US" dirty="0">
                <a:solidFill>
                  <a:schemeClr val="accent6">
                    <a:lumMod val="75000"/>
                  </a:schemeClr>
                </a:solidFill>
              </a:rPr>
              <a:t>Under the                                                     dropdown menu, select                                      to open the following pop up.</a:t>
            </a:r>
            <a:endParaRPr lang="en-SG" dirty="0">
              <a:solidFill>
                <a:schemeClr val="accent6">
                  <a:lumMod val="75000"/>
                </a:schemeClr>
              </a:solidFill>
            </a:endParaRPr>
          </a:p>
        </p:txBody>
      </p:sp>
      <p:sp>
        <p:nvSpPr>
          <p:cNvPr id="4" name="Rectangle 3"/>
          <p:cNvSpPr/>
          <p:nvPr/>
        </p:nvSpPr>
        <p:spPr>
          <a:xfrm>
            <a:off x="5181600" y="5156272"/>
            <a:ext cx="3657600" cy="923330"/>
          </a:xfrm>
          <a:prstGeom prst="rect">
            <a:avLst/>
          </a:prstGeom>
        </p:spPr>
        <p:txBody>
          <a:bodyPr wrap="square">
            <a:spAutoFit/>
          </a:bodyPr>
          <a:lstStyle/>
          <a:p>
            <a:pPr lvl="0"/>
            <a:r>
              <a:rPr lang="en-US" b="1" dirty="0">
                <a:solidFill>
                  <a:srgbClr val="F79646">
                    <a:lumMod val="75000"/>
                  </a:srgbClr>
                </a:solidFill>
              </a:rPr>
              <a:t>Note: </a:t>
            </a:r>
            <a:r>
              <a:rPr lang="en-US" dirty="0">
                <a:solidFill>
                  <a:srgbClr val="F79646">
                    <a:lumMod val="75000"/>
                  </a:srgbClr>
                </a:solidFill>
              </a:rPr>
              <a:t>the changed settings are applied to spotlights you create in future, not the existing ones.</a:t>
            </a:r>
            <a:endParaRPr lang="en-SG" dirty="0">
              <a:solidFill>
                <a:srgbClr val="F79646">
                  <a:lumMod val="75000"/>
                </a:srgbClr>
              </a:solidFill>
            </a:endParaRPr>
          </a:p>
        </p:txBody>
      </p:sp>
      <p:pic>
        <p:nvPicPr>
          <p:cNvPr id="13" name="Picture 12"/>
          <p:cNvPicPr>
            <a:picLocks noChangeAspect="1"/>
          </p:cNvPicPr>
          <p:nvPr/>
        </p:nvPicPr>
        <p:blipFill>
          <a:blip r:embed="rId3"/>
          <a:stretch>
            <a:fillRect/>
          </a:stretch>
        </p:blipFill>
        <p:spPr>
          <a:xfrm>
            <a:off x="1447800" y="4111087"/>
            <a:ext cx="2580240" cy="325925"/>
          </a:xfrm>
          <a:prstGeom prst="rect">
            <a:avLst/>
          </a:prstGeom>
          <a:effectLst>
            <a:outerShdw blurRad="63500" sx="102000" sy="102000" algn="ctr" rotWithShape="0">
              <a:prstClr val="black">
                <a:alpha val="40000"/>
              </a:prstClr>
            </a:outerShdw>
          </a:effectLst>
        </p:spPr>
      </p:pic>
      <p:pic>
        <p:nvPicPr>
          <p:cNvPr id="14" name="Picture 3"/>
          <p:cNvPicPr>
            <a:picLocks noChangeAspect="1"/>
          </p:cNvPicPr>
          <p:nvPr/>
        </p:nvPicPr>
        <p:blipFill>
          <a:blip r:embed="rId4"/>
          <a:stretch>
            <a:fillRect/>
          </a:stretch>
        </p:blipFill>
        <p:spPr>
          <a:xfrm>
            <a:off x="6377929" y="4116085"/>
            <a:ext cx="1862429" cy="325925"/>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5"/>
          <a:stretch>
            <a:fillRect/>
          </a:stretch>
        </p:blipFill>
        <p:spPr>
          <a:xfrm>
            <a:off x="2133600" y="4787419"/>
            <a:ext cx="2917280" cy="1671523"/>
          </a:xfrm>
          <a:prstGeom prst="rect">
            <a:avLst/>
          </a:prstGeom>
        </p:spPr>
      </p:pic>
    </p:spTree>
    <p:extLst>
      <p:ext uri="{BB962C8B-B14F-4D97-AF65-F5344CB8AC3E}">
        <p14:creationId xmlns:p14="http://schemas.microsoft.com/office/powerpoint/2010/main" val="2709547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C:\Users\dcsdcr\AppData\Local\Microsoft\Windows\Temporary Internet Files\Content.IE5\X5YV3EZ2\MP900178526[1].jpg"/>
          <p:cNvPicPr>
            <a:picLocks noChangeAspect="1" noChangeArrowheads="1"/>
          </p:cNvPicPr>
          <p:nvPr/>
        </p:nvPicPr>
        <p:blipFill rotWithShape="1">
          <a:blip r:embed="rId3">
            <a:extLst>
              <a:ext uri="{28A0092B-C50C-407E-A947-70E740481C1C}">
                <a14:useLocalDpi xmlns:a14="http://schemas.microsoft.com/office/drawing/2010/main" val="0"/>
              </a:ext>
            </a:extLst>
          </a:blip>
          <a:srcRect t="12470" b="33433"/>
          <a:stretch/>
        </p:blipFill>
        <p:spPr bwMode="auto">
          <a:xfrm>
            <a:off x="1143000" y="2256816"/>
            <a:ext cx="3519278" cy="28485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33400" y="883384"/>
            <a:ext cx="8001000" cy="1077218"/>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circle below, click the          button and select                                      to blur the area around the selected shape. A new slide with the desired effect will be created. </a:t>
            </a:r>
            <a:endParaRPr lang="en-SG" dirty="0">
              <a:solidFill>
                <a:schemeClr val="accent6">
                  <a:lumMod val="75000"/>
                </a:schemeClr>
              </a:solidFill>
            </a:endParaRPr>
          </a:p>
        </p:txBody>
      </p:sp>
      <p:sp>
        <p:nvSpPr>
          <p:cNvPr id="2" name="Flowchart: Connector 1"/>
          <p:cNvSpPr/>
          <p:nvPr/>
        </p:nvSpPr>
        <p:spPr>
          <a:xfrm>
            <a:off x="2133600" y="2590800"/>
            <a:ext cx="1905000" cy="1905000"/>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8" name="Rectangle 4"/>
          <p:cNvSpPr/>
          <p:nvPr/>
        </p:nvSpPr>
        <p:spPr>
          <a:xfrm>
            <a:off x="616638" y="5638800"/>
            <a:ext cx="7917761" cy="646331"/>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You can apply these two effects to multiple shapes too. Just select the relevant shapes before clicking the button.</a:t>
            </a:r>
            <a:endParaRPr lang="en-SG" dirty="0">
              <a:solidFill>
                <a:schemeClr val="accent6">
                  <a:lumMod val="75000"/>
                </a:schemeClr>
              </a:solidFill>
            </a:endParaRPr>
          </a:p>
        </p:txBody>
      </p:sp>
      <p:pic>
        <p:nvPicPr>
          <p:cNvPr id="14" name="Picture 2"/>
          <p:cNvPicPr>
            <a:picLocks noChangeAspect="1"/>
          </p:cNvPicPr>
          <p:nvPr/>
        </p:nvPicPr>
        <p:blipFill>
          <a:blip r:embed="rId4"/>
          <a:stretch>
            <a:fillRect/>
          </a:stretch>
        </p:blipFill>
        <p:spPr>
          <a:xfrm>
            <a:off x="4416215" y="619966"/>
            <a:ext cx="390525" cy="685800"/>
          </a:xfrm>
          <a:prstGeom prst="rect">
            <a:avLst/>
          </a:prstGeom>
          <a:effectLst>
            <a:outerShdw blurRad="63500" sx="102000" sy="102000" algn="ctr" rotWithShape="0">
              <a:prstClr val="black">
                <a:alpha val="40000"/>
              </a:prstClr>
            </a:outerShdw>
          </a:effectLst>
        </p:spPr>
      </p:pic>
      <p:sp>
        <p:nvSpPr>
          <p:cNvPr id="15"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Blur Selected</a:t>
            </a:r>
            <a:endParaRPr lang="en-SG" b="1" dirty="0">
              <a:solidFill>
                <a:srgbClr val="0070C0"/>
              </a:solidFill>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4" name="Picture 3"/>
          <p:cNvPicPr>
            <a:picLocks noChangeAspect="1"/>
          </p:cNvPicPr>
          <p:nvPr/>
        </p:nvPicPr>
        <p:blipFill>
          <a:blip r:embed="rId6"/>
          <a:stretch>
            <a:fillRect/>
          </a:stretch>
        </p:blipFill>
        <p:spPr>
          <a:xfrm>
            <a:off x="6604000" y="979841"/>
            <a:ext cx="2394295" cy="3259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411413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33400" y="381000"/>
            <a:ext cx="7917761" cy="923330"/>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In the new slide created, you can adjust the edge-softness of the circular area in concern by right-clicking </a:t>
            </a:r>
            <a:r>
              <a:rPr lang="en-US" i="1" dirty="0">
                <a:solidFill>
                  <a:schemeClr val="accent6">
                    <a:lumMod val="75000"/>
                  </a:schemeClr>
                </a:solidFill>
              </a:rPr>
              <a:t>that area </a:t>
            </a:r>
            <a:r>
              <a:rPr lang="en-US" dirty="0">
                <a:solidFill>
                  <a:schemeClr val="accent6">
                    <a:lumMod val="75000"/>
                  </a:schemeClr>
                </a:solidFill>
              </a:rPr>
              <a:t>and choosing  </a:t>
            </a:r>
            <a:r>
              <a:rPr lang="en-US" dirty="0">
                <a:solidFill>
                  <a:srgbClr val="0070C0"/>
                </a:solidFill>
                <a:latin typeface="Consolas" panose="020B0609020204030204" pitchFamily="49" charset="0"/>
                <a:cs typeface="Consolas" panose="020B0609020204030204" pitchFamily="49" charset="0"/>
              </a:rPr>
              <a:t>format picture </a:t>
            </a:r>
            <a:r>
              <a:rPr lang="en-US" dirty="0">
                <a:solidFill>
                  <a:schemeClr val="accent6">
                    <a:lumMod val="75000"/>
                  </a:schemeClr>
                </a:solidFill>
                <a:sym typeface="Wingdings" panose="05000000000000000000" pitchFamily="2" charset="2"/>
              </a:rPr>
              <a:t> </a:t>
            </a:r>
            <a:r>
              <a:rPr lang="en-US" dirty="0">
                <a:solidFill>
                  <a:srgbClr val="0070C0"/>
                </a:solidFill>
                <a:latin typeface="Consolas" panose="020B0609020204030204" pitchFamily="49" charset="0"/>
                <a:cs typeface="Consolas" panose="020B0609020204030204" pitchFamily="49" charset="0"/>
                <a:sym typeface="Wingdings" panose="05000000000000000000" pitchFamily="2" charset="2"/>
              </a:rPr>
              <a:t>glow and soft edges</a:t>
            </a:r>
            <a:r>
              <a:rPr lang="en-US" dirty="0">
                <a:solidFill>
                  <a:schemeClr val="accent6">
                    <a:lumMod val="75000"/>
                  </a:schemeClr>
                </a:solidFill>
              </a:rPr>
              <a:t>.</a:t>
            </a:r>
            <a:endParaRPr lang="en-SG" dirty="0">
              <a:solidFill>
                <a:schemeClr val="accent6">
                  <a:lumMod val="75000"/>
                </a:schemeClr>
              </a:solidFill>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455" y="1447800"/>
            <a:ext cx="5581650" cy="4848225"/>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Arrow Connector 3"/>
          <p:cNvCxnSpPr/>
          <p:nvPr/>
        </p:nvCxnSpPr>
        <p:spPr>
          <a:xfrm>
            <a:off x="3657600" y="990600"/>
            <a:ext cx="457200" cy="236220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200400" y="990600"/>
            <a:ext cx="83820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04800" y="6400800"/>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Effects Lab</a:t>
            </a:r>
            <a:r>
              <a:rPr lang="en-US" dirty="0">
                <a:solidFill>
                  <a:schemeClr val="accent6">
                    <a:lumMod val="75000"/>
                  </a:schemeClr>
                </a:solidFill>
              </a:rPr>
              <a:t>, please refer to </a:t>
            </a:r>
            <a:r>
              <a:rPr lang="en-US" dirty="0">
                <a:solidFill>
                  <a:schemeClr val="accent6">
                    <a:lumMod val="75000"/>
                  </a:schemeClr>
                </a:solidFill>
                <a:hlinkClick r:id="rId4"/>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619636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0" y="2362200"/>
            <a:ext cx="7543800" cy="2031325"/>
          </a:xfrm>
          <a:prstGeom prst="rect">
            <a:avLst/>
          </a:prstGeom>
          <a:noFill/>
        </p:spPr>
        <p:txBody>
          <a:bodyPr wrap="square" rtlCol="0">
            <a:spAutoFit/>
          </a:bodyPr>
          <a:lstStyle/>
          <a:p>
            <a:r>
              <a:rPr lang="en-US" dirty="0">
                <a:solidFill>
                  <a:schemeClr val="accent6">
                    <a:lumMod val="75000"/>
                  </a:schemeClr>
                </a:solidFill>
              </a:rPr>
              <a:t>This tutorial explains PowerPointLabs’ features at the point you installed the add-in. You can view this tutorial anytime by clicking the          button and selecting                         .</a:t>
            </a: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If you installed the add-in some time back, please refer to the </a:t>
            </a:r>
            <a:r>
              <a:rPr lang="en-US" i="1" dirty="0">
                <a:solidFill>
                  <a:schemeClr val="accent6">
                    <a:lumMod val="75000"/>
                  </a:schemeClr>
                </a:solidFill>
              </a:rPr>
              <a:t>Documentation</a:t>
            </a:r>
            <a:r>
              <a:rPr lang="en-US" dirty="0">
                <a:solidFill>
                  <a:schemeClr val="accent6">
                    <a:lumMod val="75000"/>
                  </a:schemeClr>
                </a:solidFill>
              </a:rPr>
              <a:t> page of </a:t>
            </a:r>
            <a:r>
              <a:rPr lang="en-US" dirty="0">
                <a:solidFill>
                  <a:schemeClr val="accent6">
                    <a:lumMod val="75000"/>
                  </a:schemeClr>
                </a:solidFill>
                <a:hlinkClick r:id="rId2"/>
              </a:rPr>
              <a:t>our website</a:t>
            </a:r>
            <a:r>
              <a:rPr lang="en-US" dirty="0">
                <a:solidFill>
                  <a:schemeClr val="accent6">
                    <a:lumMod val="75000"/>
                  </a:schemeClr>
                </a:solidFill>
              </a:rPr>
              <a:t> for more up-to-date instructions.</a:t>
            </a:r>
            <a:endParaRPr lang="en-SG" dirty="0">
              <a:solidFill>
                <a:schemeClr val="accent6">
                  <a:lumMod val="75000"/>
                </a:schemeClr>
              </a:solidFill>
            </a:endParaRPr>
          </a:p>
        </p:txBody>
      </p:sp>
      <p:pic>
        <p:nvPicPr>
          <p:cNvPr id="2" name="Picture 1"/>
          <p:cNvPicPr>
            <a:picLocks noChangeAspect="1"/>
          </p:cNvPicPr>
          <p:nvPr/>
        </p:nvPicPr>
        <p:blipFill>
          <a:blip r:embed="rId3"/>
          <a:stretch>
            <a:fillRect/>
          </a:stretch>
        </p:blipFill>
        <p:spPr>
          <a:xfrm>
            <a:off x="6096000" y="2696900"/>
            <a:ext cx="419100" cy="647700"/>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4"/>
          <a:stretch>
            <a:fillRect/>
          </a:stretch>
        </p:blipFill>
        <p:spPr>
          <a:xfrm>
            <a:off x="1728850" y="2971800"/>
            <a:ext cx="1219200" cy="3259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9065052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0">
            <a:extLst>
              <a:ext uri="{FF2B5EF4-FFF2-40B4-BE49-F238E27FC236}">
                <a16:creationId xmlns:a16="http://schemas.microsoft.com/office/drawing/2014/main" id="{7BBC55F3-38CC-4259-AE73-264693F4ED8F}"/>
              </a:ext>
            </a:extLst>
          </p:cNvPr>
          <p:cNvSpPr txBox="1"/>
          <p:nvPr/>
        </p:nvSpPr>
        <p:spPr>
          <a:xfrm>
            <a:off x="1828800" y="3886200"/>
            <a:ext cx="5526188" cy="646331"/>
          </a:xfrm>
          <a:prstGeom prst="rect">
            <a:avLst/>
          </a:prstGeom>
          <a:noFill/>
        </p:spPr>
        <p:txBody>
          <a:bodyPr wrap="square" rtlCol="0">
            <a:spAutoFit/>
          </a:bodyPr>
          <a:lstStyle/>
          <a:p>
            <a:r>
              <a:rPr lang="en-US" dirty="0">
                <a:solidFill>
                  <a:schemeClr val="accent6">
                    <a:lumMod val="75000"/>
                  </a:schemeClr>
                </a:solidFill>
              </a:rPr>
              <a:t>Positions Lab provides the tools for you to perfectly align all the objects in your slide</a:t>
            </a:r>
          </a:p>
        </p:txBody>
      </p:sp>
      <p:grpSp>
        <p:nvGrpSpPr>
          <p:cNvPr id="7" name="Group 6">
            <a:extLst>
              <a:ext uri="{FF2B5EF4-FFF2-40B4-BE49-F238E27FC236}">
                <a16:creationId xmlns:a16="http://schemas.microsoft.com/office/drawing/2014/main" id="{CAB7D6B1-424B-4597-B416-B16AAE517A6A}"/>
              </a:ext>
            </a:extLst>
          </p:cNvPr>
          <p:cNvGrpSpPr/>
          <p:nvPr/>
        </p:nvGrpSpPr>
        <p:grpSpPr>
          <a:xfrm>
            <a:off x="2326989" y="2884396"/>
            <a:ext cx="838200" cy="856097"/>
            <a:chOff x="2640875" y="3228975"/>
            <a:chExt cx="838200" cy="856097"/>
          </a:xfrm>
        </p:grpSpPr>
        <p:grpSp>
          <p:nvGrpSpPr>
            <p:cNvPr id="8" name="Group 7">
              <a:extLst>
                <a:ext uri="{FF2B5EF4-FFF2-40B4-BE49-F238E27FC236}">
                  <a16:creationId xmlns:a16="http://schemas.microsoft.com/office/drawing/2014/main" id="{836FFC91-DCC8-4659-BC4D-504AA1CED7C5}"/>
                </a:ext>
              </a:extLst>
            </p:cNvPr>
            <p:cNvGrpSpPr>
              <a:grpSpLocks/>
            </p:cNvGrpSpPr>
            <p:nvPr/>
          </p:nvGrpSpPr>
          <p:grpSpPr>
            <a:xfrm>
              <a:off x="2640875" y="3228975"/>
              <a:ext cx="838200" cy="856097"/>
              <a:chOff x="375266" y="5397326"/>
              <a:chExt cx="838200" cy="838200"/>
            </a:xfrm>
          </p:grpSpPr>
          <p:sp>
            <p:nvSpPr>
              <p:cNvPr id="12" name="Rectangle 11">
                <a:extLst>
                  <a:ext uri="{FF2B5EF4-FFF2-40B4-BE49-F238E27FC236}">
                    <a16:creationId xmlns:a16="http://schemas.microsoft.com/office/drawing/2014/main" id="{BCB67652-6F70-4AAF-A112-EED91B9AD09E}"/>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Rectangle 4">
                <a:extLst>
                  <a:ext uri="{FF2B5EF4-FFF2-40B4-BE49-F238E27FC236}">
                    <a16:creationId xmlns:a16="http://schemas.microsoft.com/office/drawing/2014/main" id="{D11F5DD7-C564-4163-9EF7-64D7F78B8A7E}"/>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7">
              <a:extLst>
                <a:ext uri="{FF2B5EF4-FFF2-40B4-BE49-F238E27FC236}">
                  <a16:creationId xmlns:a16="http://schemas.microsoft.com/office/drawing/2014/main" id="{F9FD2565-0778-486B-8BF1-8FCADB5C50C1}"/>
                </a:ext>
              </a:extLst>
            </p:cNvPr>
            <p:cNvSpPr>
              <a:spLocks/>
            </p:cNvSpPr>
            <p:nvPr/>
          </p:nvSpPr>
          <p:spPr>
            <a:xfrm>
              <a:off x="2827025" y="3438926"/>
              <a:ext cx="209130" cy="215499"/>
            </a:xfrm>
            <a:prstGeom prst="rect">
              <a:avLst/>
            </a:prstGeom>
            <a:solidFill>
              <a:srgbClr val="F79646"/>
            </a:solidFill>
            <a:ln>
              <a:solidFill>
                <a:srgbClr val="F79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7">
              <a:extLst>
                <a:ext uri="{FF2B5EF4-FFF2-40B4-BE49-F238E27FC236}">
                  <a16:creationId xmlns:a16="http://schemas.microsoft.com/office/drawing/2014/main" id="{8B3A62F3-C5EA-48EE-B00B-F72F2A850805}"/>
                </a:ext>
              </a:extLst>
            </p:cNvPr>
            <p:cNvSpPr>
              <a:spLocks/>
            </p:cNvSpPr>
            <p:nvPr/>
          </p:nvSpPr>
          <p:spPr>
            <a:xfrm>
              <a:off x="3163992" y="3759428"/>
              <a:ext cx="155053" cy="159775"/>
            </a:xfrm>
            <a:prstGeom prst="rect">
              <a:avLst/>
            </a:prstGeom>
            <a:solidFill>
              <a:srgbClr val="F79646"/>
            </a:solidFill>
            <a:ln>
              <a:solidFill>
                <a:srgbClr val="F79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BE4D4265-4B0A-4E84-BC81-A5A20E533FE9}"/>
                </a:ext>
              </a:extLst>
            </p:cNvPr>
            <p:cNvCxnSpPr/>
            <p:nvPr/>
          </p:nvCxnSpPr>
          <p:spPr>
            <a:xfrm>
              <a:off x="3099806" y="3364539"/>
              <a:ext cx="0" cy="584397"/>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4" name="[TextBox 3]"/>
          <p:cNvSpPr txBox="1"/>
          <p:nvPr/>
        </p:nvSpPr>
        <p:spPr>
          <a:xfrm>
            <a:off x="3206527" y="3119165"/>
            <a:ext cx="5928508" cy="646331"/>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Positions Lab</a:t>
            </a:r>
            <a:endParaRPr lang="en-SG" dirty="0">
              <a:solidFill>
                <a:srgbClr val="0070C0"/>
              </a:solidFill>
            </a:endParaRPr>
          </a:p>
          <a:p>
            <a:endParaRPr lang="en-SG" dirty="0">
              <a:solidFill>
                <a:schemeClr val="accent6">
                  <a:lumMod val="75000"/>
                </a:schemeClr>
              </a:solidFill>
            </a:endParaRPr>
          </a:p>
        </p:txBody>
      </p:sp>
    </p:spTree>
    <p:extLst>
      <p:ext uri="{BB962C8B-B14F-4D97-AF65-F5344CB8AC3E}">
        <p14:creationId xmlns:p14="http://schemas.microsoft.com/office/powerpoint/2010/main" val="8738546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04800" y="442602"/>
            <a:ext cx="5181600" cy="2185214"/>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to open the Positions Lab pane at the right side of your screen.</a:t>
            </a:r>
          </a:p>
          <a:p>
            <a:endParaRPr lang="en-US" dirty="0">
              <a:solidFill>
                <a:schemeClr val="accent6">
                  <a:lumMod val="75000"/>
                </a:schemeClr>
              </a:solidFill>
            </a:endParaRPr>
          </a:p>
          <a:p>
            <a:r>
              <a:rPr lang="en-US" dirty="0">
                <a:solidFill>
                  <a:schemeClr val="accent6">
                    <a:lumMod val="75000"/>
                  </a:schemeClr>
                </a:solidFill>
              </a:rPr>
              <a:t>We will first try the Align feature, which makes it easy to align objects on a slide. Note that the objects are aligned with reference to first object you select by default.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0" y="304800"/>
            <a:ext cx="2990850" cy="2990850"/>
          </a:xfrm>
          <a:prstGeom prst="rect">
            <a:avLst/>
          </a:prstGeom>
          <a:effectLst>
            <a:outerShdw blurRad="63500" sx="102000" sy="102000" algn="ctr" rotWithShape="0">
              <a:prstClr val="black">
                <a:alpha val="40000"/>
              </a:prstClr>
            </a:outerShdw>
          </a:effectLst>
        </p:spPr>
      </p:pic>
      <p:sp>
        <p:nvSpPr>
          <p:cNvPr id="6" name="TextBox 5"/>
          <p:cNvSpPr txBox="1"/>
          <p:nvPr/>
        </p:nvSpPr>
        <p:spPr>
          <a:xfrm>
            <a:off x="307694" y="3382376"/>
            <a:ext cx="8455306"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Select the largest square, followed by the other squares. Click          followed by          . If you lose the selection, reselect the squares in the same order.</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6635" r="7651"/>
          <a:stretch/>
        </p:blipFill>
        <p:spPr>
          <a:xfrm>
            <a:off x="6471574" y="3371818"/>
            <a:ext cx="457200" cy="59055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3274" y="3371818"/>
            <a:ext cx="523875" cy="590550"/>
          </a:xfrm>
          <a:prstGeom prst="rect">
            <a:avLst/>
          </a:prstGeom>
        </p:spPr>
      </p:pic>
      <p:sp>
        <p:nvSpPr>
          <p:cNvPr id="9" name="Rounded Rectangle 8"/>
          <p:cNvSpPr/>
          <p:nvPr/>
        </p:nvSpPr>
        <p:spPr>
          <a:xfrm>
            <a:off x="3657600" y="5338325"/>
            <a:ext cx="2175044" cy="1295400"/>
          </a:xfrm>
          <a:prstGeom prst="roundRect">
            <a:avLst>
              <a:gd name="adj" fmla="val 6340"/>
            </a:avLst>
          </a:prstGeom>
          <a:solidFill>
            <a:schemeClr val="accent5">
              <a:lumMod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Visuals</a:t>
            </a:r>
          </a:p>
        </p:txBody>
      </p:sp>
      <p:sp>
        <p:nvSpPr>
          <p:cNvPr id="10" name="Rounded Rectangle 9"/>
          <p:cNvSpPr/>
          <p:nvPr/>
        </p:nvSpPr>
        <p:spPr>
          <a:xfrm>
            <a:off x="4819290" y="4529444"/>
            <a:ext cx="1717844" cy="838200"/>
          </a:xfrm>
          <a:prstGeom prst="roundRect">
            <a:avLst>
              <a:gd name="adj" fmla="val 12292"/>
            </a:avLst>
          </a:prstGeom>
          <a:solidFill>
            <a:schemeClr val="accent5">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Structure</a:t>
            </a:r>
          </a:p>
        </p:txBody>
      </p:sp>
      <p:sp>
        <p:nvSpPr>
          <p:cNvPr id="11" name="Rounded Rectangle 10"/>
          <p:cNvSpPr/>
          <p:nvPr/>
        </p:nvSpPr>
        <p:spPr>
          <a:xfrm>
            <a:off x="6172200" y="4294936"/>
            <a:ext cx="1438089" cy="381000"/>
          </a:xfrm>
          <a:prstGeom prst="roundRect">
            <a:avLst>
              <a:gd name="adj" fmla="val 26867"/>
            </a:avLst>
          </a:prstGeom>
          <a:solidFill>
            <a:schemeClr val="accent5">
              <a:lumMod val="60000"/>
              <a:lumOff val="4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Message</a:t>
            </a:r>
          </a:p>
        </p:txBody>
      </p:sp>
      <p:pic>
        <p:nvPicPr>
          <p:cNvPr id="13" name="Picture 12"/>
          <p:cNvPicPr>
            <a:picLocks noChangeAspect="1"/>
          </p:cNvPicPr>
          <p:nvPr/>
        </p:nvPicPr>
        <p:blipFill>
          <a:blip r:embed="rId6"/>
          <a:stretch>
            <a:fillRect/>
          </a:stretch>
        </p:blipFill>
        <p:spPr>
          <a:xfrm>
            <a:off x="1581150" y="292100"/>
            <a:ext cx="514350" cy="59055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1503668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p:cNvSpPr txBox="1"/>
          <p:nvPr/>
        </p:nvSpPr>
        <p:spPr>
          <a:xfrm>
            <a:off x="304800" y="442602"/>
            <a:ext cx="84582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Next, let’s try using the Adjoin feature, which makes it easy to put objects together. Select all the shapes and click the               button under the Adjoin group.</a:t>
            </a:r>
          </a:p>
        </p:txBody>
      </p:sp>
      <p:sp>
        <p:nvSpPr>
          <p:cNvPr id="131" name="Trapezoid 130"/>
          <p:cNvSpPr/>
          <p:nvPr/>
        </p:nvSpPr>
        <p:spPr>
          <a:xfrm>
            <a:off x="1219200" y="2874464"/>
            <a:ext cx="3538728" cy="530352"/>
          </a:xfrm>
          <a:prstGeom prst="trapezoid">
            <a:avLst>
              <a:gd name="adj" fmla="val 83164"/>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Vegetables</a:t>
            </a:r>
          </a:p>
        </p:txBody>
      </p:sp>
      <p:grpSp>
        <p:nvGrpSpPr>
          <p:cNvPr id="188" name="Group 187"/>
          <p:cNvGrpSpPr/>
          <p:nvPr/>
        </p:nvGrpSpPr>
        <p:grpSpPr>
          <a:xfrm>
            <a:off x="896112" y="2448962"/>
            <a:ext cx="2651852" cy="530352"/>
            <a:chOff x="1325372" y="4323932"/>
            <a:chExt cx="2651852" cy="530352"/>
          </a:xfrm>
        </p:grpSpPr>
        <p:sp>
          <p:nvSpPr>
            <p:cNvPr id="129" name="Trapezoid 128"/>
            <p:cNvSpPr/>
            <p:nvPr/>
          </p:nvSpPr>
          <p:spPr>
            <a:xfrm>
              <a:off x="1325372" y="4323932"/>
              <a:ext cx="2651852" cy="530352"/>
            </a:xfrm>
            <a:prstGeom prst="trapezoid">
              <a:avLst>
                <a:gd name="adj" fmla="val 8316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a:t>Protein</a:t>
              </a:r>
            </a:p>
          </p:txBody>
        </p:sp>
        <p:sp>
          <p:nvSpPr>
            <p:cNvPr id="130" name="Trapezoid 129"/>
            <p:cNvSpPr/>
            <p:nvPr/>
          </p:nvSpPr>
          <p:spPr>
            <a:xfrm>
              <a:off x="2377024" y="4323932"/>
              <a:ext cx="1600200" cy="530352"/>
            </a:xfrm>
            <a:prstGeom prst="trapezoid">
              <a:avLst>
                <a:gd name="adj" fmla="val 831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Fruits</a:t>
              </a:r>
            </a:p>
          </p:txBody>
        </p:sp>
      </p:grpSp>
      <p:sp>
        <p:nvSpPr>
          <p:cNvPr id="132" name="Trapezoid 131"/>
          <p:cNvSpPr/>
          <p:nvPr/>
        </p:nvSpPr>
        <p:spPr>
          <a:xfrm>
            <a:off x="539588" y="2023460"/>
            <a:ext cx="1773936" cy="530352"/>
          </a:xfrm>
          <a:prstGeom prst="trapezoid">
            <a:avLst>
              <a:gd name="adj" fmla="val 8316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Fats</a:t>
            </a:r>
          </a:p>
        </p:txBody>
      </p:sp>
      <p:sp>
        <p:nvSpPr>
          <p:cNvPr id="133" name="Isosceles Triangle 132"/>
          <p:cNvSpPr/>
          <p:nvPr/>
        </p:nvSpPr>
        <p:spPr>
          <a:xfrm>
            <a:off x="448056" y="1624966"/>
            <a:ext cx="896112" cy="536448"/>
          </a:xfrm>
          <a:prstGeom prst="triangle">
            <a:avLst/>
          </a:prstGeom>
          <a:solidFill>
            <a:schemeClr val="accent5"/>
          </a:solidFill>
          <a:ln w="25400" cap="flat" cmpd="sng" algn="ctr">
            <a:solidFill>
              <a:srgbClr val="357D91"/>
            </a:solidFill>
            <a:prstDash val="solid"/>
            <a:round/>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rgbClr val="FFFFFF"/>
              </a:solidFill>
              <a:latin typeface="Calibri" panose="020F050202020403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838200"/>
            <a:ext cx="685800" cy="733425"/>
          </a:xfrm>
          <a:prstGeom prst="rect">
            <a:avLst/>
          </a:prstGeom>
        </p:spPr>
      </p:pic>
      <p:sp>
        <p:nvSpPr>
          <p:cNvPr id="106" name="TextBox 6"/>
          <p:cNvSpPr txBox="1"/>
          <p:nvPr/>
        </p:nvSpPr>
        <p:spPr>
          <a:xfrm>
            <a:off x="228600" y="3830318"/>
            <a:ext cx="8458200" cy="1354217"/>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Positions Lab also has a Distribute feature, which helps you evenly distribute objects on your slide. Select the human figures in the order: blue, orange, red, green, and click </a:t>
            </a:r>
          </a:p>
          <a:p>
            <a:endParaRPr lang="en-US" dirty="0">
              <a:solidFill>
                <a:schemeClr val="accent6">
                  <a:lumMod val="75000"/>
                </a:schemeClr>
              </a:solidFill>
            </a:endParaRPr>
          </a:p>
          <a:p>
            <a:r>
              <a:rPr lang="en-US" dirty="0">
                <a:solidFill>
                  <a:schemeClr val="accent6">
                    <a:lumMod val="75000"/>
                  </a:schemeClr>
                </a:solidFill>
              </a:rPr>
              <a:t>the            button.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691" y="4582758"/>
            <a:ext cx="581025" cy="609600"/>
          </a:xfrm>
          <a:prstGeom prst="rect">
            <a:avLst/>
          </a:prstGeom>
        </p:spPr>
      </p:pic>
      <p:pic>
        <p:nvPicPr>
          <p:cNvPr id="5" name="Picture 4"/>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219200" y="5208161"/>
            <a:ext cx="885825" cy="1252880"/>
          </a:xfrm>
          <a:prstGeom prst="rect">
            <a:avLst/>
          </a:prstGeom>
        </p:spPr>
      </p:pic>
      <p:pic>
        <p:nvPicPr>
          <p:cNvPr id="17" name="Picture 16"/>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662112" y="5208161"/>
            <a:ext cx="885825" cy="1252880"/>
          </a:xfrm>
          <a:prstGeom prst="rect">
            <a:avLst/>
          </a:prstGeom>
        </p:spPr>
      </p:pic>
      <p:pic>
        <p:nvPicPr>
          <p:cNvPr id="18" name="Picture 17"/>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619375" y="5208161"/>
            <a:ext cx="885825" cy="1252880"/>
          </a:xfrm>
          <a:prstGeom prst="rect">
            <a:avLst/>
          </a:prstGeom>
        </p:spPr>
      </p:pic>
      <p:pic>
        <p:nvPicPr>
          <p:cNvPr id="19" name="Picture 18"/>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315200" y="5208161"/>
            <a:ext cx="885825" cy="1252880"/>
          </a:xfrm>
          <a:prstGeom prst="rect">
            <a:avLst/>
          </a:prstGeom>
        </p:spPr>
      </p:pic>
    </p:spTree>
    <p:extLst>
      <p:ext uri="{BB962C8B-B14F-4D97-AF65-F5344CB8AC3E}">
        <p14:creationId xmlns:p14="http://schemas.microsoft.com/office/powerpoint/2010/main" val="33099756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n 3"/>
          <p:cNvSpPr/>
          <p:nvPr/>
        </p:nvSpPr>
        <p:spPr>
          <a:xfrm>
            <a:off x="534472" y="2667000"/>
            <a:ext cx="1828800" cy="1828800"/>
          </a:xfrm>
          <a:prstGeom prst="su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Right Arrow 4"/>
          <p:cNvSpPr/>
          <p:nvPr/>
        </p:nvSpPr>
        <p:spPr>
          <a:xfrm>
            <a:off x="2521750" y="2120890"/>
            <a:ext cx="1289322" cy="54864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Right Arrow 5"/>
          <p:cNvSpPr/>
          <p:nvPr/>
        </p:nvSpPr>
        <p:spPr>
          <a:xfrm>
            <a:off x="2521750" y="4495800"/>
            <a:ext cx="1289322" cy="54864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Right Arrow 6"/>
          <p:cNvSpPr/>
          <p:nvPr/>
        </p:nvSpPr>
        <p:spPr>
          <a:xfrm>
            <a:off x="2826551" y="3307081"/>
            <a:ext cx="1043737" cy="54864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TextBox 6"/>
          <p:cNvSpPr txBox="1"/>
          <p:nvPr/>
        </p:nvSpPr>
        <p:spPr>
          <a:xfrm>
            <a:off x="228600" y="228600"/>
            <a:ext cx="8458200" cy="1354217"/>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The Reorient feature helps you set the orientation of your objects easily. Just select the object to be your reference object, followed by the other objects. Select the sun, </a:t>
            </a:r>
          </a:p>
          <a:p>
            <a:endParaRPr lang="en-US" dirty="0">
              <a:solidFill>
                <a:schemeClr val="accent6">
                  <a:lumMod val="75000"/>
                </a:schemeClr>
              </a:solidFill>
            </a:endParaRPr>
          </a:p>
          <a:p>
            <a:r>
              <a:rPr lang="en-US" dirty="0">
                <a:solidFill>
                  <a:schemeClr val="accent6">
                    <a:lumMod val="75000"/>
                  </a:schemeClr>
                </a:solidFill>
              </a:rPr>
              <a:t>followed by the 3 arrows and click the             button. </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7460" y="1010533"/>
            <a:ext cx="628650" cy="600075"/>
          </a:xfrm>
          <a:prstGeom prst="rect">
            <a:avLst/>
          </a:prstGeom>
        </p:spPr>
      </p:pic>
      <p:sp>
        <p:nvSpPr>
          <p:cNvPr id="11" name="TextBox 6"/>
          <p:cNvSpPr txBox="1"/>
          <p:nvPr/>
        </p:nvSpPr>
        <p:spPr>
          <a:xfrm>
            <a:off x="4277040" y="1657224"/>
            <a:ext cx="4602004" cy="4678204"/>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Next, click the settings button for the Reorient section.</a:t>
            </a:r>
          </a:p>
          <a:p>
            <a:endParaRPr lang="en-US" dirty="0">
              <a:solidFill>
                <a:schemeClr val="accent6">
                  <a:lumMod val="75000"/>
                </a:schemeClr>
              </a:solidFill>
            </a:endParaRPr>
          </a:p>
          <a:p>
            <a:r>
              <a:rPr lang="en-US" dirty="0">
                <a:solidFill>
                  <a:schemeClr val="accent6">
                    <a:lumMod val="75000"/>
                  </a:schemeClr>
                </a:solidFill>
              </a:rPr>
              <a:t>Select for Dynamic in the settings and click OK.</a:t>
            </a: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Select the sun, followed by the 3 arrows and  </a:t>
            </a:r>
          </a:p>
          <a:p>
            <a:endParaRPr lang="en-US" dirty="0">
              <a:solidFill>
                <a:schemeClr val="accent6">
                  <a:lumMod val="75000"/>
                </a:schemeClr>
              </a:solidFill>
            </a:endParaRPr>
          </a:p>
          <a:p>
            <a:r>
              <a:rPr lang="en-US" dirty="0">
                <a:solidFill>
                  <a:schemeClr val="accent6">
                    <a:lumMod val="75000"/>
                  </a:schemeClr>
                </a:solidFill>
              </a:rPr>
              <a:t>click the          button. Click on any arrow and try dragging it around!</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831" y="5445708"/>
            <a:ext cx="495300" cy="561975"/>
          </a:xfrm>
          <a:prstGeom prst="rect">
            <a:avLst/>
          </a:prstGeom>
        </p:spPr>
      </p:pic>
      <p:grpSp>
        <p:nvGrpSpPr>
          <p:cNvPr id="17" name="Group 16"/>
          <p:cNvGrpSpPr/>
          <p:nvPr/>
        </p:nvGrpSpPr>
        <p:grpSpPr>
          <a:xfrm>
            <a:off x="6039473" y="2104348"/>
            <a:ext cx="2698592" cy="314876"/>
            <a:chOff x="6096000" y="2275924"/>
            <a:chExt cx="2698592" cy="314876"/>
          </a:xfrm>
        </p:grpSpPr>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325886"/>
              <a:ext cx="2667000" cy="238125"/>
            </a:xfrm>
            <a:prstGeom prst="rect">
              <a:avLst/>
            </a:prstGeom>
          </p:spPr>
        </p:pic>
        <p:sp>
          <p:nvSpPr>
            <p:cNvPr id="15" name="Flowchart: Connector 14"/>
            <p:cNvSpPr/>
            <p:nvPr/>
          </p:nvSpPr>
          <p:spPr>
            <a:xfrm>
              <a:off x="8479716" y="2275924"/>
              <a:ext cx="314876" cy="314876"/>
            </a:xfrm>
            <a:prstGeom prst="flowChartConnector">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6" name="Picture 15"/>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4506110" y="3120026"/>
            <a:ext cx="3200400" cy="1752600"/>
          </a:xfrm>
          <a:prstGeom prst="rect">
            <a:avLst/>
          </a:prstGeom>
          <a:effectLst>
            <a:outerShdw blurRad="63500" sx="102000" sy="102000" algn="ctr" rotWithShape="0">
              <a:prstClr val="black">
                <a:alpha val="40000"/>
              </a:prstClr>
            </a:outerShdw>
          </a:effectLst>
        </p:spPr>
      </p:pic>
      <p:sp>
        <p:nvSpPr>
          <p:cNvPr id="19" name="TextBox 5"/>
          <p:cNvSpPr txBox="1"/>
          <p:nvPr/>
        </p:nvSpPr>
        <p:spPr>
          <a:xfrm>
            <a:off x="155713" y="6347734"/>
            <a:ext cx="8991600"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Positions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4779708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3657600"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Resize Lab</a:t>
            </a:r>
            <a:endParaRPr lang="en-SG" dirty="0">
              <a:solidFill>
                <a:srgbClr val="0070C0"/>
              </a:solidFill>
            </a:endParaRPr>
          </a:p>
        </p:txBody>
      </p:sp>
      <p:grpSp>
        <p:nvGrpSpPr>
          <p:cNvPr id="21" name="Group 20">
            <a:extLst>
              <a:ext uri="{FF2B5EF4-FFF2-40B4-BE49-F238E27FC236}">
                <a16:creationId xmlns:a16="http://schemas.microsoft.com/office/drawing/2014/main" id="{FB964B7B-2F65-40E6-8C33-F1F31CC76A40}"/>
              </a:ext>
            </a:extLst>
          </p:cNvPr>
          <p:cNvGrpSpPr/>
          <p:nvPr/>
        </p:nvGrpSpPr>
        <p:grpSpPr>
          <a:xfrm>
            <a:off x="2438400" y="2895600"/>
            <a:ext cx="838200" cy="838200"/>
            <a:chOff x="3749675" y="2160364"/>
            <a:chExt cx="838200" cy="838200"/>
          </a:xfrm>
        </p:grpSpPr>
        <p:grpSp>
          <p:nvGrpSpPr>
            <p:cNvPr id="22" name="Group 21">
              <a:extLst>
                <a:ext uri="{FF2B5EF4-FFF2-40B4-BE49-F238E27FC236}">
                  <a16:creationId xmlns:a16="http://schemas.microsoft.com/office/drawing/2014/main" id="{84B5D48C-004D-4582-8F3D-A8561DAD8975}"/>
                </a:ext>
              </a:extLst>
            </p:cNvPr>
            <p:cNvGrpSpPr>
              <a:grpSpLocks/>
            </p:cNvGrpSpPr>
            <p:nvPr/>
          </p:nvGrpSpPr>
          <p:grpSpPr>
            <a:xfrm>
              <a:off x="3749675" y="2160364"/>
              <a:ext cx="838200" cy="838200"/>
              <a:chOff x="375266" y="5397326"/>
              <a:chExt cx="838200" cy="838200"/>
            </a:xfrm>
          </p:grpSpPr>
          <p:sp>
            <p:nvSpPr>
              <p:cNvPr id="25" name="Rectangle 24">
                <a:extLst>
                  <a:ext uri="{FF2B5EF4-FFF2-40B4-BE49-F238E27FC236}">
                    <a16:creationId xmlns:a16="http://schemas.microsoft.com/office/drawing/2014/main" id="{B25136A3-465B-41B2-8B2D-30330165A102}"/>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Rectangle 4">
                <a:extLst>
                  <a:ext uri="{FF2B5EF4-FFF2-40B4-BE49-F238E27FC236}">
                    <a16:creationId xmlns:a16="http://schemas.microsoft.com/office/drawing/2014/main" id="{254CEE61-36CE-43D3-BF32-17045F4719B1}"/>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Arrow Connector 22">
              <a:extLst>
                <a:ext uri="{FF2B5EF4-FFF2-40B4-BE49-F238E27FC236}">
                  <a16:creationId xmlns:a16="http://schemas.microsoft.com/office/drawing/2014/main" id="{541490D4-5CDA-4A5A-83FB-B687BB1B2749}"/>
                </a:ext>
              </a:extLst>
            </p:cNvPr>
            <p:cNvCxnSpPr/>
            <p:nvPr/>
          </p:nvCxnSpPr>
          <p:spPr>
            <a:xfrm flipH="1">
              <a:off x="3917612" y="2574654"/>
              <a:ext cx="255476" cy="252936"/>
            </a:xfrm>
            <a:prstGeom prst="straightConnector1">
              <a:avLst/>
            </a:prstGeom>
            <a:ln w="38100">
              <a:solidFill>
                <a:srgbClr val="F79646"/>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4" name="Rectangle 4">
              <a:extLst>
                <a:ext uri="{FF2B5EF4-FFF2-40B4-BE49-F238E27FC236}">
                  <a16:creationId xmlns:a16="http://schemas.microsoft.com/office/drawing/2014/main" id="{BD708871-BB54-4B24-8E51-CEF411E06F04}"/>
                </a:ext>
              </a:extLst>
            </p:cNvPr>
            <p:cNvSpPr/>
            <p:nvPr/>
          </p:nvSpPr>
          <p:spPr>
            <a:xfrm rot="16200000">
              <a:off x="4167781" y="2334514"/>
              <a:ext cx="249874" cy="239259"/>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78802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 descr="C:\Users\dcsdcr\AppData\Local\Microsoft\Windows\Temporary Internet Files\Content.IE5\GG0SFF8P\tree-25[1].png"/>
          <p:cNvPicPr>
            <a:picLocks noChangeAspect="1" noChangeArrowheads="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rcRect l="10312" t="625" r="12812" b="625"/>
          <a:stretch>
            <a:fillRect/>
          </a:stretch>
        </p:blipFill>
        <p:spPr bwMode="auto">
          <a:xfrm>
            <a:off x="6791318" y="3587993"/>
            <a:ext cx="2343109" cy="30098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57200" y="373622"/>
            <a:ext cx="3581400" cy="1908215"/>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to open the Resize Lab pane at the right side of your screen.</a:t>
            </a:r>
          </a:p>
          <a:p>
            <a:endParaRPr lang="en-US" dirty="0">
              <a:solidFill>
                <a:schemeClr val="accent6">
                  <a:lumMod val="75000"/>
                </a:schemeClr>
              </a:solidFill>
            </a:endParaRPr>
          </a:p>
          <a:p>
            <a:r>
              <a:rPr lang="en-US" dirty="0">
                <a:solidFill>
                  <a:schemeClr val="accent6">
                    <a:lumMod val="75000"/>
                  </a:schemeClr>
                </a:solidFill>
              </a:rPr>
              <a:t>We will first try the “Stretch / Shrink to Align” feature.</a:t>
            </a:r>
            <a:endParaRPr lang="en-SG" dirty="0">
              <a:solidFill>
                <a:schemeClr val="accent6">
                  <a:lumMod val="75000"/>
                </a:schemeClr>
              </a:solidFill>
            </a:endParaRPr>
          </a:p>
        </p:txBody>
      </p:sp>
      <p:sp>
        <p:nvSpPr>
          <p:cNvPr id="9" name="[TextBox 6]"/>
          <p:cNvSpPr txBox="1"/>
          <p:nvPr/>
        </p:nvSpPr>
        <p:spPr>
          <a:xfrm>
            <a:off x="457199" y="3048000"/>
            <a:ext cx="3505200" cy="1631216"/>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Select the 4 colored arrows, with B1.1 being the first to be selected.</a:t>
            </a:r>
          </a:p>
          <a:p>
            <a:r>
              <a:rPr lang="en-US" dirty="0">
                <a:solidFill>
                  <a:schemeClr val="accent6">
                    <a:lumMod val="60000"/>
                    <a:lumOff val="40000"/>
                  </a:schemeClr>
                </a:solidFill>
              </a:rPr>
              <a:t>(Click on B1.1, then </a:t>
            </a:r>
            <a:br>
              <a:rPr lang="en-US" dirty="0">
                <a:solidFill>
                  <a:schemeClr val="accent6">
                    <a:lumMod val="60000"/>
                    <a:lumOff val="40000"/>
                  </a:schemeClr>
                </a:solidFill>
              </a:rPr>
            </a:br>
            <a:r>
              <a:rPr lang="en-US" dirty="0">
                <a:solidFill>
                  <a:schemeClr val="accent6">
                    <a:lumMod val="60000"/>
                    <a:lumOff val="40000"/>
                  </a:schemeClr>
                </a:solidFill>
              </a:rPr>
              <a:t>ctrl-click A1.1, A2.1, and A3.1)</a:t>
            </a:r>
            <a:endParaRPr lang="en-SG" dirty="0">
              <a:solidFill>
                <a:schemeClr val="accent6">
                  <a:lumMod val="60000"/>
                  <a:lumOff val="40000"/>
                </a:schemeClr>
              </a:solidFill>
            </a:endParaRPr>
          </a:p>
        </p:txBody>
      </p:sp>
      <p:sp>
        <p:nvSpPr>
          <p:cNvPr id="8" name="[TextBox 6]"/>
          <p:cNvSpPr txBox="1"/>
          <p:nvPr/>
        </p:nvSpPr>
        <p:spPr>
          <a:xfrm>
            <a:off x="457200" y="5295781"/>
            <a:ext cx="3505200"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Click the              button under “Stretch / Shrink to Align”</a:t>
            </a:r>
          </a:p>
        </p:txBody>
      </p:sp>
      <p:sp>
        <p:nvSpPr>
          <p:cNvPr id="22" name="Right Arrow 4"/>
          <p:cNvSpPr/>
          <p:nvPr/>
        </p:nvSpPr>
        <p:spPr>
          <a:xfrm>
            <a:off x="4811281" y="4407116"/>
            <a:ext cx="2140939" cy="53340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B1.1</a:t>
            </a:r>
            <a:endParaRPr lang="en-SG" dirty="0"/>
          </a:p>
        </p:txBody>
      </p:sp>
      <p:sp>
        <p:nvSpPr>
          <p:cNvPr id="23" name="Right Arrow 5"/>
          <p:cNvSpPr/>
          <p:nvPr/>
        </p:nvSpPr>
        <p:spPr>
          <a:xfrm>
            <a:off x="5029200" y="4940516"/>
            <a:ext cx="1752600" cy="533400"/>
          </a:xfrm>
          <a:prstGeom prst="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A2.1</a:t>
            </a:r>
            <a:endParaRPr lang="en-SG" dirty="0"/>
          </a:p>
        </p:txBody>
      </p:sp>
      <p:sp>
        <p:nvSpPr>
          <p:cNvPr id="24" name="Right Arrow 6"/>
          <p:cNvSpPr/>
          <p:nvPr/>
        </p:nvSpPr>
        <p:spPr>
          <a:xfrm>
            <a:off x="5294788" y="5702516"/>
            <a:ext cx="2553811" cy="533400"/>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A3.1</a:t>
            </a:r>
            <a:endParaRPr lang="en-SG" dirty="0"/>
          </a:p>
        </p:txBody>
      </p:sp>
      <p:sp>
        <p:nvSpPr>
          <p:cNvPr id="26" name="Rectangle 8"/>
          <p:cNvSpPr>
            <a:spLocks/>
          </p:cNvSpPr>
          <p:nvPr/>
        </p:nvSpPr>
        <p:spPr>
          <a:xfrm>
            <a:off x="3818935" y="3739245"/>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A1</a:t>
            </a:r>
            <a:endParaRPr lang="en-SG" dirty="0">
              <a:solidFill>
                <a:schemeClr val="bg1"/>
              </a:solidFill>
            </a:endParaRPr>
          </a:p>
        </p:txBody>
      </p:sp>
      <p:sp>
        <p:nvSpPr>
          <p:cNvPr id="27" name="Rectangle 9"/>
          <p:cNvSpPr>
            <a:spLocks/>
          </p:cNvSpPr>
          <p:nvPr/>
        </p:nvSpPr>
        <p:spPr>
          <a:xfrm>
            <a:off x="3818935" y="4539316"/>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B1</a:t>
            </a:r>
            <a:endParaRPr lang="en-SG" dirty="0">
              <a:solidFill>
                <a:schemeClr val="bg1"/>
              </a:solidFill>
            </a:endParaRPr>
          </a:p>
        </p:txBody>
      </p:sp>
      <p:sp>
        <p:nvSpPr>
          <p:cNvPr id="28" name="Rectangle 10"/>
          <p:cNvSpPr>
            <a:spLocks/>
          </p:cNvSpPr>
          <p:nvPr/>
        </p:nvSpPr>
        <p:spPr>
          <a:xfrm>
            <a:off x="3818935" y="5072716"/>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A2</a:t>
            </a:r>
            <a:endParaRPr lang="en-SG" dirty="0">
              <a:solidFill>
                <a:schemeClr val="bg1"/>
              </a:solidFill>
            </a:endParaRPr>
          </a:p>
        </p:txBody>
      </p:sp>
      <p:sp>
        <p:nvSpPr>
          <p:cNvPr id="29" name="Rectangle 11"/>
          <p:cNvSpPr>
            <a:spLocks/>
          </p:cNvSpPr>
          <p:nvPr/>
        </p:nvSpPr>
        <p:spPr>
          <a:xfrm>
            <a:off x="3818935" y="5834716"/>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A3</a:t>
            </a:r>
            <a:endParaRPr lang="en-SG" dirty="0">
              <a:solidFill>
                <a:schemeClr val="bg1"/>
              </a:solidFill>
            </a:endParaRPr>
          </a:p>
        </p:txBody>
      </p:sp>
      <p:sp>
        <p:nvSpPr>
          <p:cNvPr id="30" name="Right Arrow 3"/>
          <p:cNvSpPr/>
          <p:nvPr/>
        </p:nvSpPr>
        <p:spPr>
          <a:xfrm>
            <a:off x="4572000" y="3607045"/>
            <a:ext cx="2789381" cy="53340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A1.1</a:t>
            </a:r>
            <a:endParaRPr lang="en-SG" dirty="0"/>
          </a:p>
        </p:txBody>
      </p:sp>
      <p:pic>
        <p:nvPicPr>
          <p:cNvPr id="5" name="Picture 4"/>
          <p:cNvPicPr>
            <a:picLocks noChangeAspect="1"/>
          </p:cNvPicPr>
          <p:nvPr/>
        </p:nvPicPr>
        <p:blipFill>
          <a:blip r:embed="rId4"/>
          <a:stretch>
            <a:fillRect/>
          </a:stretch>
        </p:blipFill>
        <p:spPr>
          <a:xfrm>
            <a:off x="4984702" y="168873"/>
            <a:ext cx="3244897" cy="3188168"/>
          </a:xfrm>
          <a:prstGeom prst="rect">
            <a:avLst/>
          </a:prstGeom>
        </p:spPr>
      </p:pic>
      <p:pic>
        <p:nvPicPr>
          <p:cNvPr id="2" name="Picture 1"/>
          <p:cNvPicPr>
            <a:picLocks noChangeAspect="1"/>
          </p:cNvPicPr>
          <p:nvPr/>
        </p:nvPicPr>
        <p:blipFill>
          <a:blip r:embed="rId5"/>
          <a:stretch>
            <a:fillRect/>
          </a:stretch>
        </p:blipFill>
        <p:spPr>
          <a:xfrm>
            <a:off x="1771650" y="5016716"/>
            <a:ext cx="514350" cy="685800"/>
          </a:xfrm>
          <a:prstGeom prst="rect">
            <a:avLst/>
          </a:prstGeom>
        </p:spPr>
      </p:pic>
      <p:pic>
        <p:nvPicPr>
          <p:cNvPr id="4" name="Picture 3"/>
          <p:cNvPicPr>
            <a:picLocks noChangeAspect="1"/>
          </p:cNvPicPr>
          <p:nvPr/>
        </p:nvPicPr>
        <p:blipFill>
          <a:blip r:embed="rId6"/>
          <a:stretch>
            <a:fillRect/>
          </a:stretch>
        </p:blipFill>
        <p:spPr>
          <a:xfrm>
            <a:off x="1730375" y="302464"/>
            <a:ext cx="390525" cy="55245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7022810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dcsdcr\AppData\Local\Microsoft\Windows\Temporary Internet Files\Content.IE5\V9KYU8FJ\1327009734[1].png"/>
          <p:cNvPicPr>
            <a:picLocks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66800" y="1880963"/>
            <a:ext cx="2007179" cy="1548037"/>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dcsdcr\AppData\Local\Microsoft\Windows\Temporary Internet Files\Content.IE5\GG0SFF8P\box-cartone[1].png"/>
          <p:cNvPicPr>
            <a:picLocks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4947939" y="2481943"/>
            <a:ext cx="1300461" cy="93914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dcsdcr\AppData\Local\Microsoft\Windows\Temporary Internet Files\Content.IE5\QX27U4HQ\Open-Cardboard-Box[1].png"/>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165251" y="2326290"/>
            <a:ext cx="1413483" cy="1094793"/>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dcsdcr\AppData\Local\Microsoft\Windows\Temporary Internet Files\Content.IE5\ERLOFNC8\open-box[1].png"/>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186058" y="1280868"/>
            <a:ext cx="2226043" cy="21481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6]"/>
          <p:cNvSpPr txBox="1"/>
          <p:nvPr/>
        </p:nvSpPr>
        <p:spPr>
          <a:xfrm>
            <a:off x="457200" y="496214"/>
            <a:ext cx="7267215"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Let’s try the “Equalize” feature. First select the 3</a:t>
            </a:r>
            <a:r>
              <a:rPr lang="en-US" baseline="30000" dirty="0">
                <a:solidFill>
                  <a:schemeClr val="accent6">
                    <a:lumMod val="75000"/>
                  </a:schemeClr>
                </a:solidFill>
              </a:rPr>
              <a:t>rd</a:t>
            </a:r>
            <a:r>
              <a:rPr lang="en-US" dirty="0">
                <a:solidFill>
                  <a:schemeClr val="accent6">
                    <a:lumMod val="75000"/>
                  </a:schemeClr>
                </a:solidFill>
              </a:rPr>
              <a:t> box, and then select the remaining boxes.</a:t>
            </a:r>
          </a:p>
        </p:txBody>
      </p:sp>
      <p:sp>
        <p:nvSpPr>
          <p:cNvPr id="14" name="[TextBox 6]"/>
          <p:cNvSpPr txBox="1"/>
          <p:nvPr/>
        </p:nvSpPr>
        <p:spPr>
          <a:xfrm>
            <a:off x="457200" y="5043732"/>
            <a:ext cx="7267215"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Click the             button. All boxes will now have the same dimensions as the 3</a:t>
            </a:r>
            <a:r>
              <a:rPr lang="en-US" baseline="30000" dirty="0">
                <a:solidFill>
                  <a:schemeClr val="accent6">
                    <a:lumMod val="75000"/>
                  </a:schemeClr>
                </a:solidFill>
              </a:rPr>
              <a:t>rd</a:t>
            </a:r>
            <a:r>
              <a:rPr lang="en-US" dirty="0">
                <a:solidFill>
                  <a:schemeClr val="accent6">
                    <a:lumMod val="75000"/>
                  </a:schemeClr>
                </a:solidFill>
              </a:rPr>
              <a:t> box, which was the first object selected. </a:t>
            </a:r>
          </a:p>
        </p:txBody>
      </p:sp>
      <p:pic>
        <p:nvPicPr>
          <p:cNvPr id="2" name="Picture 1"/>
          <p:cNvPicPr>
            <a:picLocks noChangeAspect="1"/>
          </p:cNvPicPr>
          <p:nvPr/>
        </p:nvPicPr>
        <p:blipFill>
          <a:blip r:embed="rId6"/>
          <a:stretch>
            <a:fillRect/>
          </a:stretch>
        </p:blipFill>
        <p:spPr>
          <a:xfrm>
            <a:off x="1771650" y="4815132"/>
            <a:ext cx="514350" cy="657225"/>
          </a:xfrm>
          <a:prstGeom prst="rect">
            <a:avLst/>
          </a:prstGeom>
        </p:spPr>
      </p:pic>
      <p:sp>
        <p:nvSpPr>
          <p:cNvPr id="24" name="Freeform 15"/>
          <p:cNvSpPr/>
          <p:nvPr/>
        </p:nvSpPr>
        <p:spPr>
          <a:xfrm rot="6039599">
            <a:off x="5226333" y="2045305"/>
            <a:ext cx="461926" cy="319051"/>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6" name="TextBox 5"/>
          <p:cNvSpPr txBox="1"/>
          <p:nvPr/>
        </p:nvSpPr>
        <p:spPr>
          <a:xfrm>
            <a:off x="4267200" y="1631003"/>
            <a:ext cx="1752600" cy="369332"/>
          </a:xfrm>
          <a:prstGeom prst="rect">
            <a:avLst/>
          </a:prstGeom>
          <a:noFill/>
        </p:spPr>
        <p:txBody>
          <a:bodyPr wrap="square" rtlCol="0">
            <a:spAutoFit/>
          </a:bodyPr>
          <a:lstStyle/>
          <a:p>
            <a:r>
              <a:rPr lang="en-US" dirty="0">
                <a:solidFill>
                  <a:schemeClr val="accent6">
                    <a:lumMod val="60000"/>
                    <a:lumOff val="40000"/>
                  </a:schemeClr>
                </a:solidFill>
              </a:rPr>
              <a:t>Select this first</a:t>
            </a:r>
          </a:p>
        </p:txBody>
      </p:sp>
      <p:sp>
        <p:nvSpPr>
          <p:cNvPr id="37" name="Freeform 15"/>
          <p:cNvSpPr/>
          <p:nvPr/>
        </p:nvSpPr>
        <p:spPr>
          <a:xfrm rot="15587203">
            <a:off x="2275176" y="3533102"/>
            <a:ext cx="1052086" cy="702623"/>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8" name="Freeform 15"/>
          <p:cNvSpPr/>
          <p:nvPr/>
        </p:nvSpPr>
        <p:spPr>
          <a:xfrm rot="16200000">
            <a:off x="3684926" y="3671302"/>
            <a:ext cx="580272" cy="119027"/>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9" name="Freeform 15"/>
          <p:cNvSpPr/>
          <p:nvPr/>
        </p:nvSpPr>
        <p:spPr>
          <a:xfrm rot="6012797" flipH="1">
            <a:off x="5435231" y="3029626"/>
            <a:ext cx="1153239" cy="1629031"/>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0" name="TextBox 39"/>
          <p:cNvSpPr txBox="1"/>
          <p:nvPr/>
        </p:nvSpPr>
        <p:spPr>
          <a:xfrm>
            <a:off x="3310369" y="4041504"/>
            <a:ext cx="1849459" cy="646331"/>
          </a:xfrm>
          <a:prstGeom prst="rect">
            <a:avLst/>
          </a:prstGeom>
          <a:noFill/>
        </p:spPr>
        <p:txBody>
          <a:bodyPr wrap="square" rtlCol="0">
            <a:spAutoFit/>
          </a:bodyPr>
          <a:lstStyle/>
          <a:p>
            <a:r>
              <a:rPr lang="en-US" dirty="0">
                <a:solidFill>
                  <a:schemeClr val="accent6">
                    <a:lumMod val="60000"/>
                    <a:lumOff val="40000"/>
                  </a:schemeClr>
                </a:solidFill>
              </a:rPr>
              <a:t>Select these next (ctrl-click)</a:t>
            </a:r>
          </a:p>
        </p:txBody>
      </p:sp>
    </p:spTree>
    <p:extLst>
      <p:ext uri="{BB962C8B-B14F-4D97-AF65-F5344CB8AC3E}">
        <p14:creationId xmlns:p14="http://schemas.microsoft.com/office/powerpoint/2010/main" val="111264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dcsdcr\AppData\Local\Microsoft\Windows\Temporary Internet Files\Content.IE5\C5A0XSX2\Giraffe-contour-11204-large[1].png"/>
          <p:cNvPicPr>
            <a:picLocks noChangeAspect="1" noChangeArrowheads="1"/>
          </p:cNvPicPr>
          <p:nvPr/>
        </p:nvPicPr>
        <p:blipFill>
          <a:blip r:embed="rId2" cstate="email">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648200" y="3012163"/>
            <a:ext cx="578142" cy="1327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dcsdcr\AppData\Local\Microsoft\Windows\Temporary Internet Files\Content.IE5\C5A0XSX2\Giraffe-contour-11204-large[1].png"/>
          <p:cNvPicPr>
            <a:picLocks noChangeAspect="1" noChangeArrowheads="1"/>
          </p:cNvPicPr>
          <p:nvPr/>
        </p:nvPicPr>
        <p:blipFill>
          <a:blip r:embed="rId3" cstate="email">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692629" y="3012163"/>
            <a:ext cx="578142" cy="1327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dcsdcr\AppData\Local\Microsoft\Windows\Temporary Internet Files\Content.IE5\C5A0XSX2\Giraffe-contour-11204-large[1].png"/>
          <p:cNvPicPr>
            <a:picLocks noChangeAspect="1" noChangeArrowheads="1"/>
          </p:cNvPicPr>
          <p:nvPr/>
        </p:nvPicPr>
        <p:blipFill>
          <a:blip r:embed="rId4" cstate="email">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949928" y="3012165"/>
            <a:ext cx="578143" cy="13278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4267200" y="1183363"/>
            <a:ext cx="0" cy="3352800"/>
          </a:xfrm>
          <a:prstGeom prst="line">
            <a:avLst/>
          </a:prstGeom>
          <a:ln>
            <a:solidFill>
              <a:schemeClr val="bg1">
                <a:lumMod val="8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4267200" y="4536163"/>
            <a:ext cx="4114800" cy="0"/>
          </a:xfrm>
          <a:prstGeom prst="line">
            <a:avLst/>
          </a:prstGeom>
          <a:ln>
            <a:solidFill>
              <a:schemeClr val="bg1">
                <a:lumMod val="8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91000" y="366480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191000" y="297138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191000" y="227796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191000" y="158454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657600" y="3535264"/>
            <a:ext cx="533400" cy="276999"/>
          </a:xfrm>
          <a:prstGeom prst="rect">
            <a:avLst/>
          </a:prstGeom>
          <a:noFill/>
        </p:spPr>
        <p:txBody>
          <a:bodyPr wrap="square" rtlCol="0">
            <a:spAutoFit/>
          </a:bodyPr>
          <a:lstStyle/>
          <a:p>
            <a:pPr algn="r"/>
            <a:r>
              <a:rPr lang="en-US" sz="1200" dirty="0">
                <a:solidFill>
                  <a:schemeClr val="bg1">
                    <a:lumMod val="65000"/>
                  </a:schemeClr>
                </a:solidFill>
              </a:rPr>
              <a:t>1000</a:t>
            </a:r>
            <a:endParaRPr lang="en-SG" sz="1200" dirty="0">
              <a:solidFill>
                <a:schemeClr val="bg1">
                  <a:lumMod val="65000"/>
                </a:schemeClr>
              </a:solidFill>
            </a:endParaRPr>
          </a:p>
        </p:txBody>
      </p:sp>
      <p:sp>
        <p:nvSpPr>
          <p:cNvPr id="18" name="TextBox 17"/>
          <p:cNvSpPr txBox="1"/>
          <p:nvPr/>
        </p:nvSpPr>
        <p:spPr>
          <a:xfrm>
            <a:off x="3657600" y="2832884"/>
            <a:ext cx="533400" cy="276999"/>
          </a:xfrm>
          <a:prstGeom prst="rect">
            <a:avLst/>
          </a:prstGeom>
          <a:noFill/>
        </p:spPr>
        <p:txBody>
          <a:bodyPr wrap="square" rtlCol="0">
            <a:spAutoFit/>
          </a:bodyPr>
          <a:lstStyle/>
          <a:p>
            <a:pPr algn="r"/>
            <a:r>
              <a:rPr lang="en-US" sz="1200" dirty="0">
                <a:solidFill>
                  <a:schemeClr val="bg1">
                    <a:lumMod val="65000"/>
                  </a:schemeClr>
                </a:solidFill>
              </a:rPr>
              <a:t>2000</a:t>
            </a:r>
            <a:endParaRPr lang="en-SG" sz="1200" dirty="0">
              <a:solidFill>
                <a:schemeClr val="bg1">
                  <a:lumMod val="65000"/>
                </a:schemeClr>
              </a:solidFill>
            </a:endParaRPr>
          </a:p>
        </p:txBody>
      </p:sp>
      <p:sp>
        <p:nvSpPr>
          <p:cNvPr id="19" name="TextBox 18"/>
          <p:cNvSpPr txBox="1"/>
          <p:nvPr/>
        </p:nvSpPr>
        <p:spPr>
          <a:xfrm>
            <a:off x="3657600" y="2139464"/>
            <a:ext cx="533400" cy="276999"/>
          </a:xfrm>
          <a:prstGeom prst="rect">
            <a:avLst/>
          </a:prstGeom>
          <a:noFill/>
        </p:spPr>
        <p:txBody>
          <a:bodyPr wrap="square" rtlCol="0">
            <a:spAutoFit/>
          </a:bodyPr>
          <a:lstStyle/>
          <a:p>
            <a:pPr algn="r"/>
            <a:r>
              <a:rPr lang="en-US" sz="1200" dirty="0">
                <a:solidFill>
                  <a:schemeClr val="bg1">
                    <a:lumMod val="65000"/>
                  </a:schemeClr>
                </a:solidFill>
              </a:rPr>
              <a:t>3000</a:t>
            </a:r>
            <a:endParaRPr lang="en-SG" sz="1200" dirty="0">
              <a:solidFill>
                <a:schemeClr val="bg1">
                  <a:lumMod val="65000"/>
                </a:schemeClr>
              </a:solidFill>
            </a:endParaRPr>
          </a:p>
        </p:txBody>
      </p:sp>
      <p:sp>
        <p:nvSpPr>
          <p:cNvPr id="20" name="TextBox 19"/>
          <p:cNvSpPr txBox="1"/>
          <p:nvPr/>
        </p:nvSpPr>
        <p:spPr>
          <a:xfrm>
            <a:off x="3657600" y="1446044"/>
            <a:ext cx="533400" cy="276999"/>
          </a:xfrm>
          <a:prstGeom prst="rect">
            <a:avLst/>
          </a:prstGeom>
          <a:noFill/>
        </p:spPr>
        <p:txBody>
          <a:bodyPr wrap="square" rtlCol="0">
            <a:spAutoFit/>
          </a:bodyPr>
          <a:lstStyle/>
          <a:p>
            <a:pPr algn="r"/>
            <a:r>
              <a:rPr lang="en-US" sz="1200" dirty="0">
                <a:solidFill>
                  <a:schemeClr val="bg1">
                    <a:lumMod val="65000"/>
                  </a:schemeClr>
                </a:solidFill>
              </a:rPr>
              <a:t>4000</a:t>
            </a:r>
            <a:endParaRPr lang="en-SG" sz="1200" dirty="0">
              <a:solidFill>
                <a:schemeClr val="bg1">
                  <a:lumMod val="65000"/>
                </a:schemeClr>
              </a:solidFill>
            </a:endParaRPr>
          </a:p>
        </p:txBody>
      </p:sp>
      <p:sp>
        <p:nvSpPr>
          <p:cNvPr id="21" name="TextBox 20"/>
          <p:cNvSpPr txBox="1"/>
          <p:nvPr/>
        </p:nvSpPr>
        <p:spPr>
          <a:xfrm>
            <a:off x="4648200" y="4551402"/>
            <a:ext cx="533400" cy="276999"/>
          </a:xfrm>
          <a:prstGeom prst="rect">
            <a:avLst/>
          </a:prstGeom>
          <a:noFill/>
        </p:spPr>
        <p:txBody>
          <a:bodyPr wrap="square" rtlCol="0">
            <a:spAutoFit/>
          </a:bodyPr>
          <a:lstStyle/>
          <a:p>
            <a:pPr algn="r"/>
            <a:r>
              <a:rPr lang="en-US" sz="1200" dirty="0">
                <a:solidFill>
                  <a:schemeClr val="bg1">
                    <a:lumMod val="65000"/>
                  </a:schemeClr>
                </a:solidFill>
              </a:rPr>
              <a:t>1995</a:t>
            </a:r>
            <a:endParaRPr lang="en-SG" sz="1200" dirty="0">
              <a:solidFill>
                <a:schemeClr val="bg1">
                  <a:lumMod val="65000"/>
                </a:schemeClr>
              </a:solidFill>
            </a:endParaRPr>
          </a:p>
        </p:txBody>
      </p:sp>
      <p:sp>
        <p:nvSpPr>
          <p:cNvPr id="22" name="TextBox 21"/>
          <p:cNvSpPr txBox="1"/>
          <p:nvPr/>
        </p:nvSpPr>
        <p:spPr>
          <a:xfrm>
            <a:off x="5715000" y="4567980"/>
            <a:ext cx="533400" cy="276999"/>
          </a:xfrm>
          <a:prstGeom prst="rect">
            <a:avLst/>
          </a:prstGeom>
          <a:noFill/>
        </p:spPr>
        <p:txBody>
          <a:bodyPr wrap="square" rtlCol="0">
            <a:spAutoFit/>
          </a:bodyPr>
          <a:lstStyle/>
          <a:p>
            <a:pPr algn="r"/>
            <a:r>
              <a:rPr lang="en-US" sz="1200" dirty="0">
                <a:solidFill>
                  <a:schemeClr val="bg1">
                    <a:lumMod val="65000"/>
                  </a:schemeClr>
                </a:solidFill>
              </a:rPr>
              <a:t>2005</a:t>
            </a:r>
            <a:endParaRPr lang="en-SG" sz="1200" dirty="0">
              <a:solidFill>
                <a:schemeClr val="bg1">
                  <a:lumMod val="65000"/>
                </a:schemeClr>
              </a:solidFill>
            </a:endParaRPr>
          </a:p>
        </p:txBody>
      </p:sp>
      <p:sp>
        <p:nvSpPr>
          <p:cNvPr id="23" name="TextBox 22"/>
          <p:cNvSpPr txBox="1"/>
          <p:nvPr/>
        </p:nvSpPr>
        <p:spPr>
          <a:xfrm>
            <a:off x="6934200" y="4551402"/>
            <a:ext cx="533400" cy="276999"/>
          </a:xfrm>
          <a:prstGeom prst="rect">
            <a:avLst/>
          </a:prstGeom>
          <a:noFill/>
        </p:spPr>
        <p:txBody>
          <a:bodyPr wrap="square" rtlCol="0">
            <a:spAutoFit/>
          </a:bodyPr>
          <a:lstStyle/>
          <a:p>
            <a:pPr algn="r"/>
            <a:r>
              <a:rPr lang="en-US" sz="1200" dirty="0">
                <a:solidFill>
                  <a:schemeClr val="bg1">
                    <a:lumMod val="65000"/>
                  </a:schemeClr>
                </a:solidFill>
              </a:rPr>
              <a:t>2015</a:t>
            </a:r>
            <a:endParaRPr lang="en-SG" sz="1200" dirty="0">
              <a:solidFill>
                <a:schemeClr val="bg1">
                  <a:lumMod val="65000"/>
                </a:schemeClr>
              </a:solidFill>
            </a:endParaRPr>
          </a:p>
        </p:txBody>
      </p:sp>
      <p:sp>
        <p:nvSpPr>
          <p:cNvPr id="25" name="TextBox 24"/>
          <p:cNvSpPr txBox="1"/>
          <p:nvPr/>
        </p:nvSpPr>
        <p:spPr>
          <a:xfrm>
            <a:off x="4495800" y="2745184"/>
            <a:ext cx="533400" cy="276999"/>
          </a:xfrm>
          <a:prstGeom prst="rect">
            <a:avLst/>
          </a:prstGeom>
          <a:noFill/>
        </p:spPr>
        <p:txBody>
          <a:bodyPr wrap="square" rtlCol="0">
            <a:spAutoFit/>
          </a:bodyPr>
          <a:lstStyle/>
          <a:p>
            <a:pPr algn="r"/>
            <a:r>
              <a:rPr lang="en-US" sz="1200" b="1" dirty="0">
                <a:solidFill>
                  <a:schemeClr val="accent5">
                    <a:lumMod val="75000"/>
                  </a:schemeClr>
                </a:solidFill>
              </a:rPr>
              <a:t>1980</a:t>
            </a:r>
            <a:endParaRPr lang="en-SG" sz="1200" b="1" dirty="0">
              <a:solidFill>
                <a:schemeClr val="accent5">
                  <a:lumMod val="75000"/>
                </a:schemeClr>
              </a:solidFill>
            </a:endParaRPr>
          </a:p>
        </p:txBody>
      </p:sp>
      <p:sp>
        <p:nvSpPr>
          <p:cNvPr id="26" name="TextBox 25"/>
          <p:cNvSpPr txBox="1"/>
          <p:nvPr/>
        </p:nvSpPr>
        <p:spPr>
          <a:xfrm>
            <a:off x="5549900" y="2139464"/>
            <a:ext cx="533400" cy="276999"/>
          </a:xfrm>
          <a:prstGeom prst="rect">
            <a:avLst/>
          </a:prstGeom>
          <a:noFill/>
        </p:spPr>
        <p:txBody>
          <a:bodyPr wrap="square" rtlCol="0">
            <a:spAutoFit/>
          </a:bodyPr>
          <a:lstStyle/>
          <a:p>
            <a:pPr algn="r"/>
            <a:r>
              <a:rPr lang="en-US" sz="1200" b="1" dirty="0">
                <a:solidFill>
                  <a:schemeClr val="accent5">
                    <a:lumMod val="75000"/>
                  </a:schemeClr>
                </a:solidFill>
              </a:rPr>
              <a:t>2870</a:t>
            </a:r>
            <a:endParaRPr lang="en-SG" sz="1200" b="1" dirty="0">
              <a:solidFill>
                <a:schemeClr val="accent5">
                  <a:lumMod val="75000"/>
                </a:schemeClr>
              </a:solidFill>
            </a:endParaRPr>
          </a:p>
        </p:txBody>
      </p:sp>
      <p:sp>
        <p:nvSpPr>
          <p:cNvPr id="27" name="TextBox 26"/>
          <p:cNvSpPr txBox="1"/>
          <p:nvPr/>
        </p:nvSpPr>
        <p:spPr>
          <a:xfrm>
            <a:off x="6667500" y="1399401"/>
            <a:ext cx="533400" cy="276999"/>
          </a:xfrm>
          <a:prstGeom prst="rect">
            <a:avLst/>
          </a:prstGeom>
          <a:noFill/>
        </p:spPr>
        <p:txBody>
          <a:bodyPr wrap="square" rtlCol="0">
            <a:spAutoFit/>
          </a:bodyPr>
          <a:lstStyle/>
          <a:p>
            <a:pPr algn="r"/>
            <a:r>
              <a:rPr lang="en-US" sz="1200" b="1" dirty="0">
                <a:solidFill>
                  <a:schemeClr val="accent5">
                    <a:lumMod val="75000"/>
                  </a:schemeClr>
                </a:solidFill>
              </a:rPr>
              <a:t>3911</a:t>
            </a:r>
            <a:endParaRPr lang="en-SG" sz="1200" b="1" dirty="0">
              <a:solidFill>
                <a:schemeClr val="accent5">
                  <a:lumMod val="75000"/>
                </a:schemeClr>
              </a:solidFill>
            </a:endParaRPr>
          </a:p>
        </p:txBody>
      </p:sp>
      <p:sp>
        <p:nvSpPr>
          <p:cNvPr id="28" name="TextBox 30"/>
          <p:cNvSpPr txBox="1"/>
          <p:nvPr/>
        </p:nvSpPr>
        <p:spPr>
          <a:xfrm>
            <a:off x="4345379" y="4828401"/>
            <a:ext cx="3486891" cy="276999"/>
          </a:xfrm>
          <a:prstGeom prst="rect">
            <a:avLst/>
          </a:prstGeom>
          <a:noFill/>
        </p:spPr>
        <p:txBody>
          <a:bodyPr wrap="square" rtlCol="0">
            <a:spAutoFit/>
          </a:bodyPr>
          <a:lstStyle/>
          <a:p>
            <a:pPr algn="ctr"/>
            <a:r>
              <a:rPr lang="en-US" sz="1200" b="1" dirty="0">
                <a:solidFill>
                  <a:schemeClr val="accent5">
                    <a:lumMod val="75000"/>
                  </a:schemeClr>
                </a:solidFill>
              </a:rPr>
              <a:t>Giraffe population over the years</a:t>
            </a:r>
            <a:endParaRPr lang="en-SG" sz="1200" b="1" dirty="0">
              <a:solidFill>
                <a:schemeClr val="accent5">
                  <a:lumMod val="75000"/>
                </a:schemeClr>
              </a:solidFill>
            </a:endParaRPr>
          </a:p>
        </p:txBody>
      </p:sp>
      <p:sp>
        <p:nvSpPr>
          <p:cNvPr id="29" name="[TextBox 6]"/>
          <p:cNvSpPr txBox="1"/>
          <p:nvPr/>
        </p:nvSpPr>
        <p:spPr>
          <a:xfrm>
            <a:off x="457200" y="228600"/>
            <a:ext cx="7267215"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Lastly, let’s try the “Adjust Proportionally” feature. Select the leftmost giraffe, followed by the second, and the rightmost </a:t>
            </a:r>
            <a:r>
              <a:rPr lang="en-US" dirty="0">
                <a:solidFill>
                  <a:schemeClr val="accent6">
                    <a:lumMod val="60000"/>
                    <a:lumOff val="40000"/>
                  </a:schemeClr>
                </a:solidFill>
              </a:rPr>
              <a:t>(using ctrl-click)</a:t>
            </a:r>
            <a:r>
              <a:rPr lang="en-US" dirty="0">
                <a:solidFill>
                  <a:schemeClr val="accent6">
                    <a:lumMod val="75000"/>
                  </a:schemeClr>
                </a:solidFill>
              </a:rPr>
              <a:t>.</a:t>
            </a:r>
          </a:p>
        </p:txBody>
      </p:sp>
      <p:sp>
        <p:nvSpPr>
          <p:cNvPr id="30" name="[TextBox 6]"/>
          <p:cNvSpPr txBox="1"/>
          <p:nvPr/>
        </p:nvSpPr>
        <p:spPr>
          <a:xfrm>
            <a:off x="381000" y="1444585"/>
            <a:ext cx="3200400" cy="1908215"/>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Click the           button. A dialog box will appear. Enter 1980, 2870, and 3911 into the first, second, and third text field respectively. </a:t>
            </a:r>
            <a:r>
              <a:rPr lang="en-US">
                <a:solidFill>
                  <a:schemeClr val="accent6">
                    <a:lumMod val="75000"/>
                  </a:schemeClr>
                </a:solidFill>
              </a:rPr>
              <a:t>Click OK, </a:t>
            </a:r>
            <a:r>
              <a:rPr lang="en-US" dirty="0">
                <a:solidFill>
                  <a:schemeClr val="accent6">
                    <a:lumMod val="75000"/>
                  </a:schemeClr>
                </a:solidFill>
              </a:rPr>
              <a:t>or press </a:t>
            </a:r>
            <a:r>
              <a:rPr lang="en-US">
                <a:solidFill>
                  <a:schemeClr val="accent6">
                    <a:lumMod val="75000"/>
                  </a:schemeClr>
                </a:solidFill>
              </a:rPr>
              <a:t>the Enter </a:t>
            </a:r>
            <a:r>
              <a:rPr lang="en-US" dirty="0">
                <a:solidFill>
                  <a:schemeClr val="accent6">
                    <a:lumMod val="75000"/>
                  </a:schemeClr>
                </a:solidFill>
              </a:rPr>
              <a:t>key.</a:t>
            </a:r>
          </a:p>
        </p:txBody>
      </p:sp>
      <p:pic>
        <p:nvPicPr>
          <p:cNvPr id="2" name="Picture 1"/>
          <p:cNvPicPr>
            <a:picLocks noChangeAspect="1"/>
          </p:cNvPicPr>
          <p:nvPr/>
        </p:nvPicPr>
        <p:blipFill>
          <a:blip r:embed="rId5"/>
          <a:stretch>
            <a:fillRect/>
          </a:stretch>
        </p:blipFill>
        <p:spPr>
          <a:xfrm>
            <a:off x="1676400" y="1139785"/>
            <a:ext cx="457200" cy="714375"/>
          </a:xfrm>
          <a:prstGeom prst="rect">
            <a:avLst/>
          </a:prstGeom>
        </p:spPr>
      </p:pic>
      <p:pic>
        <p:nvPicPr>
          <p:cNvPr id="3074" name="Picture 2" descr="https://lh5.googleusercontent.com/LreMO2D3ryLUux2hRVCBoqzA2XehHPxUTB0wS0JGvgqRNpb-5M2loZ_yxVi661rk2_a41Fk0ulxDUDHTN5DovL0gOFSfzqd7aBje4g8rUmQEYA4ymmX3yN3RnlUL7Hf4ipfRvBla"/>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31739" y="3406764"/>
            <a:ext cx="2914650" cy="21050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Resize Lab</a:t>
            </a:r>
            <a:r>
              <a:rPr lang="en-US" dirty="0">
                <a:solidFill>
                  <a:schemeClr val="accent6">
                    <a:lumMod val="75000"/>
                  </a:schemeClr>
                </a:solidFill>
              </a:rPr>
              <a:t>, please refer to </a:t>
            </a:r>
            <a:r>
              <a:rPr lang="en-US" dirty="0">
                <a:solidFill>
                  <a:schemeClr val="accent6">
                    <a:lumMod val="75000"/>
                  </a:schemeClr>
                </a:solidFill>
                <a:hlinkClick r:id="rId7"/>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31024912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Colors Lab</a:t>
            </a:r>
            <a:endParaRPr lang="en-SG" dirty="0">
              <a:solidFill>
                <a:srgbClr val="0070C0"/>
              </a:solidFill>
            </a:endParaRPr>
          </a:p>
        </p:txBody>
      </p:sp>
      <p:grpSp>
        <p:nvGrpSpPr>
          <p:cNvPr id="41" name="Group 40">
            <a:extLst>
              <a:ext uri="{FF2B5EF4-FFF2-40B4-BE49-F238E27FC236}">
                <a16:creationId xmlns:a16="http://schemas.microsoft.com/office/drawing/2014/main" id="{08AE90FD-0B34-4D29-95E1-8F0BF5710F35}"/>
              </a:ext>
            </a:extLst>
          </p:cNvPr>
          <p:cNvGrpSpPr/>
          <p:nvPr/>
        </p:nvGrpSpPr>
        <p:grpSpPr>
          <a:xfrm>
            <a:off x="2336951" y="2819400"/>
            <a:ext cx="838200" cy="838200"/>
            <a:chOff x="1203914" y="868602"/>
            <a:chExt cx="838200" cy="838200"/>
          </a:xfrm>
        </p:grpSpPr>
        <p:grpSp>
          <p:nvGrpSpPr>
            <p:cNvPr id="42" name="Group 41">
              <a:extLst>
                <a:ext uri="{FF2B5EF4-FFF2-40B4-BE49-F238E27FC236}">
                  <a16:creationId xmlns:a16="http://schemas.microsoft.com/office/drawing/2014/main" id="{494A811F-7E0C-4657-9C74-0BE1779A57DB}"/>
                </a:ext>
              </a:extLst>
            </p:cNvPr>
            <p:cNvGrpSpPr/>
            <p:nvPr/>
          </p:nvGrpSpPr>
          <p:grpSpPr>
            <a:xfrm>
              <a:off x="1203914" y="868602"/>
              <a:ext cx="838200" cy="838200"/>
              <a:chOff x="1599599" y="1174103"/>
              <a:chExt cx="838200" cy="838200"/>
            </a:xfrm>
          </p:grpSpPr>
          <p:sp>
            <p:nvSpPr>
              <p:cNvPr id="47" name="Rectangle 46">
                <a:extLst>
                  <a:ext uri="{FF2B5EF4-FFF2-40B4-BE49-F238E27FC236}">
                    <a16:creationId xmlns:a16="http://schemas.microsoft.com/office/drawing/2014/main" id="{7A58FE49-1C30-46A1-A8CA-B3357B336E14}"/>
                  </a:ext>
                </a:extLst>
              </p:cNvPr>
              <p:cNvSpPr/>
              <p:nvPr/>
            </p:nvSpPr>
            <p:spPr>
              <a:xfrm>
                <a:off x="1599599" y="1174103"/>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4">
                <a:extLst>
                  <a:ext uri="{FF2B5EF4-FFF2-40B4-BE49-F238E27FC236}">
                    <a16:creationId xmlns:a16="http://schemas.microsoft.com/office/drawing/2014/main" id="{E298BF80-3E03-46D1-8B24-886607F59D22}"/>
                  </a:ext>
                </a:extLst>
              </p:cNvPr>
              <p:cNvSpPr/>
              <p:nvPr/>
            </p:nvSpPr>
            <p:spPr>
              <a:xfrm rot="16200000">
                <a:off x="1668554" y="1247306"/>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70">
                <a:extLst>
                  <a:ext uri="{FF2B5EF4-FFF2-40B4-BE49-F238E27FC236}">
                    <a16:creationId xmlns:a16="http://schemas.microsoft.com/office/drawing/2014/main" id="{9EA8314E-C393-494A-A8FD-54E28BFDD178}"/>
                  </a:ext>
                </a:extLst>
              </p:cNvPr>
              <p:cNvSpPr/>
              <p:nvPr/>
            </p:nvSpPr>
            <p:spPr>
              <a:xfrm>
                <a:off x="2073177" y="1233140"/>
                <a:ext cx="282242" cy="315901"/>
              </a:xfrm>
              <a:custGeom>
                <a:avLst/>
                <a:gdLst>
                  <a:gd name="connsiteX0" fmla="*/ 0 w 266700"/>
                  <a:gd name="connsiteY0" fmla="*/ 23813 h 302419"/>
                  <a:gd name="connsiteX1" fmla="*/ 259556 w 266700"/>
                  <a:gd name="connsiteY1" fmla="*/ 302419 h 302419"/>
                  <a:gd name="connsiteX2" fmla="*/ 266700 w 266700"/>
                  <a:gd name="connsiteY2" fmla="*/ 0 h 302419"/>
                  <a:gd name="connsiteX3" fmla="*/ 0 w 266700"/>
                  <a:gd name="connsiteY3" fmla="*/ 23813 h 302419"/>
                </a:gdLst>
                <a:ahLst/>
                <a:cxnLst>
                  <a:cxn ang="0">
                    <a:pos x="connsiteX0" y="connsiteY0"/>
                  </a:cxn>
                  <a:cxn ang="0">
                    <a:pos x="connsiteX1" y="connsiteY1"/>
                  </a:cxn>
                  <a:cxn ang="0">
                    <a:pos x="connsiteX2" y="connsiteY2"/>
                  </a:cxn>
                  <a:cxn ang="0">
                    <a:pos x="connsiteX3" y="connsiteY3"/>
                  </a:cxn>
                </a:cxnLst>
                <a:rect l="l" t="t" r="r" b="b"/>
                <a:pathLst>
                  <a:path w="266700" h="302419">
                    <a:moveTo>
                      <a:pt x="0" y="23813"/>
                    </a:moveTo>
                    <a:lnTo>
                      <a:pt x="259556" y="302419"/>
                    </a:lnTo>
                    <a:lnTo>
                      <a:pt x="266700" y="0"/>
                    </a:lnTo>
                    <a:lnTo>
                      <a:pt x="0" y="23813"/>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43" name="Group 42">
              <a:extLst>
                <a:ext uri="{FF2B5EF4-FFF2-40B4-BE49-F238E27FC236}">
                  <a16:creationId xmlns:a16="http://schemas.microsoft.com/office/drawing/2014/main" id="{C9482004-9ADE-4311-B6C9-784C70076DEE}"/>
                </a:ext>
              </a:extLst>
            </p:cNvPr>
            <p:cNvGrpSpPr/>
            <p:nvPr/>
          </p:nvGrpSpPr>
          <p:grpSpPr>
            <a:xfrm>
              <a:off x="1359479" y="968313"/>
              <a:ext cx="533231" cy="584821"/>
              <a:chOff x="5112355" y="1679067"/>
              <a:chExt cx="533231" cy="584821"/>
            </a:xfrm>
          </p:grpSpPr>
          <p:sp>
            <p:nvSpPr>
              <p:cNvPr id="44" name="Rounded Rectangle 215">
                <a:extLst>
                  <a:ext uri="{FF2B5EF4-FFF2-40B4-BE49-F238E27FC236}">
                    <a16:creationId xmlns:a16="http://schemas.microsoft.com/office/drawing/2014/main" id="{9B3E1574-DC9B-4C5E-8720-1767F3C9A588}"/>
                  </a:ext>
                </a:extLst>
              </p:cNvPr>
              <p:cNvSpPr/>
              <p:nvPr/>
            </p:nvSpPr>
            <p:spPr>
              <a:xfrm rot="2832674">
                <a:off x="5105197" y="1916822"/>
                <a:ext cx="354224" cy="339907"/>
              </a:xfrm>
              <a:custGeom>
                <a:avLst/>
                <a:gdLst>
                  <a:gd name="connsiteX0" fmla="*/ 0 w 277919"/>
                  <a:gd name="connsiteY0" fmla="*/ 0 h 246465"/>
                  <a:gd name="connsiteX1" fmla="*/ 277919 w 277919"/>
                  <a:gd name="connsiteY1" fmla="*/ 0 h 246465"/>
                  <a:gd name="connsiteX2" fmla="*/ 277919 w 277919"/>
                  <a:gd name="connsiteY2" fmla="*/ 29657 h 246465"/>
                  <a:gd name="connsiteX3" fmla="*/ 243947 w 277919"/>
                  <a:gd name="connsiteY3" fmla="*/ 63629 h 246465"/>
                  <a:gd name="connsiteX4" fmla="*/ 168190 w 277919"/>
                  <a:gd name="connsiteY4" fmla="*/ 63629 h 246465"/>
                  <a:gd name="connsiteX5" fmla="*/ 183567 w 277919"/>
                  <a:gd name="connsiteY5" fmla="*/ 246465 h 246465"/>
                  <a:gd name="connsiteX6" fmla="*/ 94350 w 277919"/>
                  <a:gd name="connsiteY6" fmla="*/ 246465 h 246465"/>
                  <a:gd name="connsiteX7" fmla="*/ 109728 w 277919"/>
                  <a:gd name="connsiteY7" fmla="*/ 63629 h 246465"/>
                  <a:gd name="connsiteX8" fmla="*/ 33972 w 277919"/>
                  <a:gd name="connsiteY8" fmla="*/ 63629 h 246465"/>
                  <a:gd name="connsiteX9" fmla="*/ 0 w 277919"/>
                  <a:gd name="connsiteY9" fmla="*/ 29657 h 246465"/>
                  <a:gd name="connsiteX10" fmla="*/ 0 w 277919"/>
                  <a:gd name="connsiteY10" fmla="*/ 0 h 246465"/>
                  <a:gd name="connsiteX0" fmla="*/ 0 w 277919"/>
                  <a:gd name="connsiteY0" fmla="*/ 0 h 246465"/>
                  <a:gd name="connsiteX1" fmla="*/ 277919 w 277919"/>
                  <a:gd name="connsiteY1" fmla="*/ 0 h 246465"/>
                  <a:gd name="connsiteX2" fmla="*/ 277919 w 277919"/>
                  <a:gd name="connsiteY2" fmla="*/ 29657 h 246465"/>
                  <a:gd name="connsiteX3" fmla="*/ 243947 w 277919"/>
                  <a:gd name="connsiteY3" fmla="*/ 63629 h 246465"/>
                  <a:gd name="connsiteX4" fmla="*/ 168190 w 277919"/>
                  <a:gd name="connsiteY4" fmla="*/ 63629 h 246465"/>
                  <a:gd name="connsiteX5" fmla="*/ 183567 w 277919"/>
                  <a:gd name="connsiteY5" fmla="*/ 246465 h 246465"/>
                  <a:gd name="connsiteX6" fmla="*/ 94350 w 277919"/>
                  <a:gd name="connsiteY6" fmla="*/ 246465 h 246465"/>
                  <a:gd name="connsiteX7" fmla="*/ 109728 w 277919"/>
                  <a:gd name="connsiteY7" fmla="*/ 63629 h 246465"/>
                  <a:gd name="connsiteX8" fmla="*/ 33972 w 277919"/>
                  <a:gd name="connsiteY8" fmla="*/ 63629 h 246465"/>
                  <a:gd name="connsiteX9" fmla="*/ 0 w 277919"/>
                  <a:gd name="connsiteY9" fmla="*/ 29657 h 246465"/>
                  <a:gd name="connsiteX10" fmla="*/ 0 w 277919"/>
                  <a:gd name="connsiteY10" fmla="*/ 0 h 246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7919" h="246465">
                    <a:moveTo>
                      <a:pt x="0" y="0"/>
                    </a:moveTo>
                    <a:lnTo>
                      <a:pt x="277919" y="0"/>
                    </a:lnTo>
                    <a:lnTo>
                      <a:pt x="277919" y="29657"/>
                    </a:lnTo>
                    <a:cubicBezTo>
                      <a:pt x="277919" y="48419"/>
                      <a:pt x="262709" y="63629"/>
                      <a:pt x="243947" y="63629"/>
                    </a:cubicBezTo>
                    <a:lnTo>
                      <a:pt x="168190" y="63629"/>
                    </a:lnTo>
                    <a:cubicBezTo>
                      <a:pt x="158127" y="94102"/>
                      <a:pt x="195874" y="215992"/>
                      <a:pt x="183567" y="246465"/>
                    </a:cubicBezTo>
                    <a:cubicBezTo>
                      <a:pt x="171260" y="276938"/>
                      <a:pt x="106657" y="276938"/>
                      <a:pt x="94350" y="246465"/>
                    </a:cubicBezTo>
                    <a:cubicBezTo>
                      <a:pt x="82043" y="215992"/>
                      <a:pt x="119791" y="94102"/>
                      <a:pt x="109728" y="63629"/>
                    </a:cubicBezTo>
                    <a:lnTo>
                      <a:pt x="33972" y="63629"/>
                    </a:lnTo>
                    <a:cubicBezTo>
                      <a:pt x="15210" y="63629"/>
                      <a:pt x="0" y="48419"/>
                      <a:pt x="0" y="29657"/>
                    </a:cubicBezTo>
                    <a:lnTo>
                      <a:pt x="0" y="0"/>
                    </a:lnTo>
                    <a:close/>
                  </a:path>
                </a:pathLst>
              </a:cu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5" name="Freeform: Shape 44">
                <a:extLst>
                  <a:ext uri="{FF2B5EF4-FFF2-40B4-BE49-F238E27FC236}">
                    <a16:creationId xmlns:a16="http://schemas.microsoft.com/office/drawing/2014/main" id="{653B1901-0145-482B-8956-BC0A1FCDA701}"/>
                  </a:ext>
                </a:extLst>
              </p:cNvPr>
              <p:cNvSpPr/>
              <p:nvPr/>
            </p:nvSpPr>
            <p:spPr>
              <a:xfrm rot="2832674">
                <a:off x="5353036" y="1740740"/>
                <a:ext cx="354224" cy="230877"/>
              </a:xfrm>
              <a:custGeom>
                <a:avLst/>
                <a:gdLst>
                  <a:gd name="connsiteX0" fmla="*/ 0 w 354224"/>
                  <a:gd name="connsiteY0" fmla="*/ 0 h 230877"/>
                  <a:gd name="connsiteX1" fmla="*/ 354224 w 354224"/>
                  <a:gd name="connsiteY1" fmla="*/ 0 h 230877"/>
                  <a:gd name="connsiteX2" fmla="*/ 354224 w 354224"/>
                  <a:gd name="connsiteY2" fmla="*/ 127093 h 230877"/>
                  <a:gd name="connsiteX3" fmla="*/ 332892 w 354224"/>
                  <a:gd name="connsiteY3" fmla="*/ 104548 h 230877"/>
                  <a:gd name="connsiteX4" fmla="*/ 245869 w 354224"/>
                  <a:gd name="connsiteY4" fmla="*/ 60342 h 230877"/>
                  <a:gd name="connsiteX5" fmla="*/ 167267 w 354224"/>
                  <a:gd name="connsiteY5" fmla="*/ 146083 h 230877"/>
                  <a:gd name="connsiteX6" fmla="*/ 74389 w 354224"/>
                  <a:gd name="connsiteY6" fmla="*/ 103224 h 230877"/>
                  <a:gd name="connsiteX7" fmla="*/ 2 w 354224"/>
                  <a:gd name="connsiteY7" fmla="*/ 148845 h 230877"/>
                  <a:gd name="connsiteX8" fmla="*/ 2 w 354224"/>
                  <a:gd name="connsiteY8" fmla="*/ 230877 h 230877"/>
                  <a:gd name="connsiteX9" fmla="*/ 0 w 354224"/>
                  <a:gd name="connsiteY9" fmla="*/ 230877 h 23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4224" h="230877">
                    <a:moveTo>
                      <a:pt x="0" y="0"/>
                    </a:moveTo>
                    <a:lnTo>
                      <a:pt x="354224" y="0"/>
                    </a:lnTo>
                    <a:lnTo>
                      <a:pt x="354224" y="127093"/>
                    </a:lnTo>
                    <a:lnTo>
                      <a:pt x="332892" y="104548"/>
                    </a:lnTo>
                    <a:cubicBezTo>
                      <a:pt x="306793" y="81141"/>
                      <a:pt x="269248" y="57969"/>
                      <a:pt x="245869" y="60342"/>
                    </a:cubicBezTo>
                    <a:cubicBezTo>
                      <a:pt x="214697" y="63507"/>
                      <a:pt x="195853" y="138938"/>
                      <a:pt x="167267" y="146083"/>
                    </a:cubicBezTo>
                    <a:cubicBezTo>
                      <a:pt x="138681" y="153228"/>
                      <a:pt x="102267" y="102767"/>
                      <a:pt x="74389" y="103224"/>
                    </a:cubicBezTo>
                    <a:cubicBezTo>
                      <a:pt x="46512" y="103680"/>
                      <a:pt x="16367" y="128335"/>
                      <a:pt x="2" y="148845"/>
                    </a:cubicBezTo>
                    <a:lnTo>
                      <a:pt x="2" y="230877"/>
                    </a:lnTo>
                    <a:lnTo>
                      <a:pt x="0" y="230877"/>
                    </a:lnTo>
                    <a:close/>
                  </a:path>
                </a:pathLst>
              </a:custGeom>
              <a:solidFill>
                <a:srgbClr val="0070C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a:p>
            </p:txBody>
          </p:sp>
          <p:sp>
            <p:nvSpPr>
              <p:cNvPr id="46" name="Flowchart: Manual Input 68">
                <a:extLst>
                  <a:ext uri="{FF2B5EF4-FFF2-40B4-BE49-F238E27FC236}">
                    <a16:creationId xmlns:a16="http://schemas.microsoft.com/office/drawing/2014/main" id="{43B1FE13-E20E-483F-BB03-123DCB0EE155}"/>
                  </a:ext>
                </a:extLst>
              </p:cNvPr>
              <p:cNvSpPr/>
              <p:nvPr/>
            </p:nvSpPr>
            <p:spPr>
              <a:xfrm rot="2832674">
                <a:off x="5309551" y="1809300"/>
                <a:ext cx="354224" cy="17566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2000 h 10000"/>
                  <a:gd name="connsiteX1" fmla="*/ 2906 w 10000"/>
                  <a:gd name="connsiteY1" fmla="*/ 1528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2000 h 10000"/>
                  <a:gd name="connsiteX0" fmla="*/ 0 w 10000"/>
                  <a:gd name="connsiteY0" fmla="*/ 2000 h 10000"/>
                  <a:gd name="connsiteX1" fmla="*/ 2906 w 10000"/>
                  <a:gd name="connsiteY1" fmla="*/ 1528 h 10000"/>
                  <a:gd name="connsiteX2" fmla="*/ 6470 w 10000"/>
                  <a:gd name="connsiteY2" fmla="*/ 652 h 10000"/>
                  <a:gd name="connsiteX3" fmla="*/ 10000 w 10000"/>
                  <a:gd name="connsiteY3" fmla="*/ 0 h 10000"/>
                  <a:gd name="connsiteX4" fmla="*/ 10000 w 10000"/>
                  <a:gd name="connsiteY4" fmla="*/ 10000 h 10000"/>
                  <a:gd name="connsiteX5" fmla="*/ 0 w 10000"/>
                  <a:gd name="connsiteY5" fmla="*/ 10000 h 10000"/>
                  <a:gd name="connsiteX6" fmla="*/ 0 w 10000"/>
                  <a:gd name="connsiteY6" fmla="*/ 2000 h 10000"/>
                  <a:gd name="connsiteX0" fmla="*/ 0 w 10000"/>
                  <a:gd name="connsiteY0" fmla="*/ 7262 h 15262"/>
                  <a:gd name="connsiteX1" fmla="*/ 2906 w 10000"/>
                  <a:gd name="connsiteY1" fmla="*/ 6790 h 15262"/>
                  <a:gd name="connsiteX2" fmla="*/ 6470 w 10000"/>
                  <a:gd name="connsiteY2" fmla="*/ 0 h 15262"/>
                  <a:gd name="connsiteX3" fmla="*/ 10000 w 10000"/>
                  <a:gd name="connsiteY3" fmla="*/ 5262 h 15262"/>
                  <a:gd name="connsiteX4" fmla="*/ 10000 w 10000"/>
                  <a:gd name="connsiteY4" fmla="*/ 15262 h 15262"/>
                  <a:gd name="connsiteX5" fmla="*/ 0 w 10000"/>
                  <a:gd name="connsiteY5" fmla="*/ 15262 h 15262"/>
                  <a:gd name="connsiteX6" fmla="*/ 0 w 10000"/>
                  <a:gd name="connsiteY6" fmla="*/ 7262 h 15262"/>
                  <a:gd name="connsiteX0" fmla="*/ 0 w 10000"/>
                  <a:gd name="connsiteY0" fmla="*/ 7262 h 15262"/>
                  <a:gd name="connsiteX1" fmla="*/ 2772 w 10000"/>
                  <a:gd name="connsiteY1" fmla="*/ 3943 h 15262"/>
                  <a:gd name="connsiteX2" fmla="*/ 6470 w 10000"/>
                  <a:gd name="connsiteY2" fmla="*/ 0 h 15262"/>
                  <a:gd name="connsiteX3" fmla="*/ 10000 w 10000"/>
                  <a:gd name="connsiteY3" fmla="*/ 5262 h 15262"/>
                  <a:gd name="connsiteX4" fmla="*/ 10000 w 10000"/>
                  <a:gd name="connsiteY4" fmla="*/ 15262 h 15262"/>
                  <a:gd name="connsiteX5" fmla="*/ 0 w 10000"/>
                  <a:gd name="connsiteY5" fmla="*/ 15262 h 15262"/>
                  <a:gd name="connsiteX6" fmla="*/ 0 w 10000"/>
                  <a:gd name="connsiteY6" fmla="*/ 7262 h 15262"/>
                  <a:gd name="connsiteX0" fmla="*/ 0 w 10000"/>
                  <a:gd name="connsiteY0" fmla="*/ 7262 h 15262"/>
                  <a:gd name="connsiteX1" fmla="*/ 2772 w 10000"/>
                  <a:gd name="connsiteY1" fmla="*/ 3943 h 15262"/>
                  <a:gd name="connsiteX2" fmla="*/ 4453 w 10000"/>
                  <a:gd name="connsiteY2" fmla="*/ 2190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262 h 15262"/>
                  <a:gd name="connsiteX1" fmla="*/ 2772 w 10000"/>
                  <a:gd name="connsiteY1" fmla="*/ 3943 h 15262"/>
                  <a:gd name="connsiteX2" fmla="*/ 4722 w 10000"/>
                  <a:gd name="connsiteY2" fmla="*/ 3942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262 h 15262"/>
                  <a:gd name="connsiteX1" fmla="*/ 2772 w 10000"/>
                  <a:gd name="connsiteY1" fmla="*/ 3943 h 15262"/>
                  <a:gd name="connsiteX2" fmla="*/ 4722 w 10000"/>
                  <a:gd name="connsiteY2" fmla="*/ 3942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262 h 15262"/>
                  <a:gd name="connsiteX1" fmla="*/ 2772 w 10000"/>
                  <a:gd name="connsiteY1" fmla="*/ 3943 h 15262"/>
                  <a:gd name="connsiteX2" fmla="*/ 4722 w 10000"/>
                  <a:gd name="connsiteY2" fmla="*/ 3942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518 h 15518"/>
                  <a:gd name="connsiteX1" fmla="*/ 2772 w 10000"/>
                  <a:gd name="connsiteY1" fmla="*/ 4199 h 15518"/>
                  <a:gd name="connsiteX2" fmla="*/ 4722 w 10000"/>
                  <a:gd name="connsiteY2" fmla="*/ 4198 h 15518"/>
                  <a:gd name="connsiteX3" fmla="*/ 6470 w 10000"/>
                  <a:gd name="connsiteY3" fmla="*/ 256 h 15518"/>
                  <a:gd name="connsiteX4" fmla="*/ 10000 w 10000"/>
                  <a:gd name="connsiteY4" fmla="*/ 5518 h 15518"/>
                  <a:gd name="connsiteX5" fmla="*/ 10000 w 10000"/>
                  <a:gd name="connsiteY5" fmla="*/ 15518 h 15518"/>
                  <a:gd name="connsiteX6" fmla="*/ 0 w 10000"/>
                  <a:gd name="connsiteY6" fmla="*/ 15518 h 15518"/>
                  <a:gd name="connsiteX7" fmla="*/ 0 w 10000"/>
                  <a:gd name="connsiteY7" fmla="*/ 7518 h 15518"/>
                  <a:gd name="connsiteX0" fmla="*/ 0 w 10000"/>
                  <a:gd name="connsiteY0" fmla="*/ 7518 h 15518"/>
                  <a:gd name="connsiteX1" fmla="*/ 2772 w 10000"/>
                  <a:gd name="connsiteY1" fmla="*/ 4199 h 15518"/>
                  <a:gd name="connsiteX2" fmla="*/ 4722 w 10000"/>
                  <a:gd name="connsiteY2" fmla="*/ 4198 h 15518"/>
                  <a:gd name="connsiteX3" fmla="*/ 6470 w 10000"/>
                  <a:gd name="connsiteY3" fmla="*/ 256 h 15518"/>
                  <a:gd name="connsiteX4" fmla="*/ 10000 w 10000"/>
                  <a:gd name="connsiteY4" fmla="*/ 5518 h 15518"/>
                  <a:gd name="connsiteX5" fmla="*/ 10000 w 10000"/>
                  <a:gd name="connsiteY5" fmla="*/ 15518 h 15518"/>
                  <a:gd name="connsiteX6" fmla="*/ 0 w 10000"/>
                  <a:gd name="connsiteY6" fmla="*/ 15518 h 15518"/>
                  <a:gd name="connsiteX7" fmla="*/ 0 w 10000"/>
                  <a:gd name="connsiteY7" fmla="*/ 7518 h 15518"/>
                  <a:gd name="connsiteX0" fmla="*/ 0 w 10000"/>
                  <a:gd name="connsiteY0" fmla="*/ 7282 h 15282"/>
                  <a:gd name="connsiteX1" fmla="*/ 2772 w 10000"/>
                  <a:gd name="connsiteY1" fmla="*/ 3963 h 15282"/>
                  <a:gd name="connsiteX2" fmla="*/ 4722 w 10000"/>
                  <a:gd name="connsiteY2" fmla="*/ 7028 h 15282"/>
                  <a:gd name="connsiteX3" fmla="*/ 6470 w 10000"/>
                  <a:gd name="connsiteY3" fmla="*/ 20 h 15282"/>
                  <a:gd name="connsiteX4" fmla="*/ 10000 w 10000"/>
                  <a:gd name="connsiteY4" fmla="*/ 5282 h 15282"/>
                  <a:gd name="connsiteX5" fmla="*/ 10000 w 10000"/>
                  <a:gd name="connsiteY5" fmla="*/ 15282 h 15282"/>
                  <a:gd name="connsiteX6" fmla="*/ 0 w 10000"/>
                  <a:gd name="connsiteY6" fmla="*/ 15282 h 15282"/>
                  <a:gd name="connsiteX7" fmla="*/ 0 w 10000"/>
                  <a:gd name="connsiteY7" fmla="*/ 7282 h 15282"/>
                  <a:gd name="connsiteX0" fmla="*/ 0 w 10000"/>
                  <a:gd name="connsiteY0" fmla="*/ 7282 h 15282"/>
                  <a:gd name="connsiteX1" fmla="*/ 2772 w 10000"/>
                  <a:gd name="connsiteY1" fmla="*/ 3963 h 15282"/>
                  <a:gd name="connsiteX2" fmla="*/ 4722 w 10000"/>
                  <a:gd name="connsiteY2" fmla="*/ 7028 h 15282"/>
                  <a:gd name="connsiteX3" fmla="*/ 6470 w 10000"/>
                  <a:gd name="connsiteY3" fmla="*/ 20 h 15282"/>
                  <a:gd name="connsiteX4" fmla="*/ 10000 w 10000"/>
                  <a:gd name="connsiteY4" fmla="*/ 5282 h 15282"/>
                  <a:gd name="connsiteX5" fmla="*/ 10000 w 10000"/>
                  <a:gd name="connsiteY5" fmla="*/ 15282 h 15282"/>
                  <a:gd name="connsiteX6" fmla="*/ 0 w 10000"/>
                  <a:gd name="connsiteY6" fmla="*/ 15282 h 15282"/>
                  <a:gd name="connsiteX7" fmla="*/ 0 w 10000"/>
                  <a:gd name="connsiteY7" fmla="*/ 7282 h 15282"/>
                  <a:gd name="connsiteX0" fmla="*/ 0 w 10000"/>
                  <a:gd name="connsiteY0" fmla="*/ 8153 h 16153"/>
                  <a:gd name="connsiteX1" fmla="*/ 2772 w 10000"/>
                  <a:gd name="connsiteY1" fmla="*/ 4834 h 16153"/>
                  <a:gd name="connsiteX2" fmla="*/ 4722 w 10000"/>
                  <a:gd name="connsiteY2" fmla="*/ 7899 h 16153"/>
                  <a:gd name="connsiteX3" fmla="*/ 6941 w 10000"/>
                  <a:gd name="connsiteY3" fmla="*/ 15 h 16153"/>
                  <a:gd name="connsiteX4" fmla="*/ 10000 w 10000"/>
                  <a:gd name="connsiteY4" fmla="*/ 6153 h 16153"/>
                  <a:gd name="connsiteX5" fmla="*/ 10000 w 10000"/>
                  <a:gd name="connsiteY5" fmla="*/ 16153 h 16153"/>
                  <a:gd name="connsiteX6" fmla="*/ 0 w 10000"/>
                  <a:gd name="connsiteY6" fmla="*/ 16153 h 16153"/>
                  <a:gd name="connsiteX7" fmla="*/ 0 w 10000"/>
                  <a:gd name="connsiteY7" fmla="*/ 8153 h 16153"/>
                  <a:gd name="connsiteX0" fmla="*/ 0 w 10000"/>
                  <a:gd name="connsiteY0" fmla="*/ 8153 h 16153"/>
                  <a:gd name="connsiteX1" fmla="*/ 2100 w 10000"/>
                  <a:gd name="connsiteY1" fmla="*/ 3958 h 16153"/>
                  <a:gd name="connsiteX2" fmla="*/ 4722 w 10000"/>
                  <a:gd name="connsiteY2" fmla="*/ 7899 h 16153"/>
                  <a:gd name="connsiteX3" fmla="*/ 6941 w 10000"/>
                  <a:gd name="connsiteY3" fmla="*/ 15 h 16153"/>
                  <a:gd name="connsiteX4" fmla="*/ 10000 w 10000"/>
                  <a:gd name="connsiteY4" fmla="*/ 6153 h 16153"/>
                  <a:gd name="connsiteX5" fmla="*/ 10000 w 10000"/>
                  <a:gd name="connsiteY5" fmla="*/ 16153 h 16153"/>
                  <a:gd name="connsiteX6" fmla="*/ 0 w 10000"/>
                  <a:gd name="connsiteY6" fmla="*/ 16153 h 16153"/>
                  <a:gd name="connsiteX7" fmla="*/ 0 w 10000"/>
                  <a:gd name="connsiteY7" fmla="*/ 8153 h 1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16153">
                    <a:moveTo>
                      <a:pt x="0" y="8153"/>
                    </a:moveTo>
                    <a:cubicBezTo>
                      <a:pt x="462" y="6267"/>
                      <a:pt x="1313" y="4000"/>
                      <a:pt x="2100" y="3958"/>
                    </a:cubicBezTo>
                    <a:cubicBezTo>
                      <a:pt x="2887" y="3916"/>
                      <a:pt x="3915" y="8556"/>
                      <a:pt x="4722" y="7899"/>
                    </a:cubicBezTo>
                    <a:cubicBezTo>
                      <a:pt x="5529" y="7242"/>
                      <a:pt x="6061" y="306"/>
                      <a:pt x="6941" y="15"/>
                    </a:cubicBezTo>
                    <a:cubicBezTo>
                      <a:pt x="7821" y="-276"/>
                      <a:pt x="9412" y="3609"/>
                      <a:pt x="10000" y="6153"/>
                    </a:cubicBezTo>
                    <a:lnTo>
                      <a:pt x="10000" y="16153"/>
                    </a:lnTo>
                    <a:lnTo>
                      <a:pt x="0" y="16153"/>
                    </a:lnTo>
                    <a:lnTo>
                      <a:pt x="0" y="8153"/>
                    </a:lnTo>
                    <a:close/>
                  </a:path>
                </a:pathLst>
              </a:cu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spTree>
    <p:extLst>
      <p:ext uri="{BB962C8B-B14F-4D97-AF65-F5344CB8AC3E}">
        <p14:creationId xmlns:p14="http://schemas.microsoft.com/office/powerpoint/2010/main" val="30228660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0" y="457200"/>
            <a:ext cx="3208953" cy="5952409"/>
          </a:xfrm>
          <a:prstGeom prst="rect">
            <a:avLst/>
          </a:prstGeom>
        </p:spPr>
      </p:pic>
      <p:sp>
        <p:nvSpPr>
          <p:cNvPr id="7" name="[TextBox 6]"/>
          <p:cNvSpPr txBox="1"/>
          <p:nvPr/>
        </p:nvSpPr>
        <p:spPr>
          <a:xfrm>
            <a:off x="685800" y="511010"/>
            <a:ext cx="51054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to open the Colors Lab Pane at the right side of your screen.</a:t>
            </a:r>
          </a:p>
        </p:txBody>
      </p:sp>
      <p:sp>
        <p:nvSpPr>
          <p:cNvPr id="9" name="[Picture 3]"/>
          <p:cNvSpPr txBox="1"/>
          <p:nvPr/>
        </p:nvSpPr>
        <p:spPr>
          <a:xfrm>
            <a:off x="685800" y="1902333"/>
            <a:ext cx="4800600" cy="3847207"/>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Click          on your Colors Lab pane to change the main color of the pane.</a:t>
            </a:r>
          </a:p>
          <a:p>
            <a:endParaRPr lang="en-US" b="1" dirty="0">
              <a:solidFill>
                <a:schemeClr val="accent6">
                  <a:lumMod val="75000"/>
                </a:schemeClr>
              </a:solidFill>
            </a:endParaRPr>
          </a:p>
          <a:p>
            <a:r>
              <a:rPr lang="en-US" dirty="0">
                <a:solidFill>
                  <a:schemeClr val="accent6">
                    <a:lumMod val="75000"/>
                  </a:schemeClr>
                </a:solidFill>
              </a:rPr>
              <a:t>Drag the same button to pick a color from the surrounding area (it works like a color picker). </a:t>
            </a:r>
          </a:p>
          <a:p>
            <a:r>
              <a:rPr lang="en-US" dirty="0">
                <a:solidFill>
                  <a:schemeClr val="accent6">
                    <a:lumMod val="75000"/>
                  </a:schemeClr>
                </a:solidFill>
              </a:rPr>
              <a:t>You can use it to pick colors even from outside the PowerPoint window.</a:t>
            </a:r>
          </a:p>
          <a:p>
            <a:endParaRPr lang="en-US" dirty="0">
              <a:solidFill>
                <a:schemeClr val="accent6">
                  <a:lumMod val="75000"/>
                </a:schemeClr>
              </a:solidFill>
            </a:endParaRPr>
          </a:p>
          <a:p>
            <a:r>
              <a:rPr lang="en-US" dirty="0">
                <a:solidFill>
                  <a:schemeClr val="accent6">
                    <a:lumMod val="75000"/>
                  </a:schemeClr>
                </a:solidFill>
              </a:rPr>
              <a:t>As you change the main color, other colors in the pane change to give show you matching colors to the one you picked.</a:t>
            </a:r>
          </a:p>
          <a:p>
            <a:endParaRPr lang="en-US" dirty="0">
              <a:solidFill>
                <a:schemeClr val="accent6">
                  <a:lumMod val="75000"/>
                </a:schemeClr>
              </a:solidFill>
            </a:endParaRPr>
          </a:p>
          <a:p>
            <a:endParaRPr lang="en-SG" dirty="0">
              <a:solidFill>
                <a:schemeClr val="accent6">
                  <a:lumMod val="75000"/>
                </a:schemeClr>
              </a:solidFill>
            </a:endParaRPr>
          </a:p>
        </p:txBody>
      </p:sp>
      <p:sp>
        <p:nvSpPr>
          <p:cNvPr id="16" name="Freeform 15"/>
          <p:cNvSpPr/>
          <p:nvPr/>
        </p:nvSpPr>
        <p:spPr>
          <a:xfrm>
            <a:off x="3920247" y="3822970"/>
            <a:ext cx="2071991" cy="476656"/>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25" y="1905000"/>
            <a:ext cx="485775" cy="48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Freeform 14"/>
          <p:cNvSpPr/>
          <p:nvPr/>
        </p:nvSpPr>
        <p:spPr>
          <a:xfrm>
            <a:off x="2909886" y="1295400"/>
            <a:ext cx="3033713" cy="603115"/>
          </a:xfrm>
          <a:custGeom>
            <a:avLst/>
            <a:gdLst>
              <a:gd name="connsiteX0" fmla="*/ 0 w 4260714"/>
              <a:gd name="connsiteY0" fmla="*/ 603115 h 603115"/>
              <a:gd name="connsiteX1" fmla="*/ 622570 w 4260714"/>
              <a:gd name="connsiteY1" fmla="*/ 379379 h 603115"/>
              <a:gd name="connsiteX2" fmla="*/ 3424136 w 4260714"/>
              <a:gd name="connsiteY2" fmla="*/ 428017 h 603115"/>
              <a:gd name="connsiteX3" fmla="*/ 4260714 w 4260714"/>
              <a:gd name="connsiteY3" fmla="*/ 0 h 603115"/>
            </a:gdLst>
            <a:ahLst/>
            <a:cxnLst>
              <a:cxn ang="0">
                <a:pos x="connsiteX0" y="connsiteY0"/>
              </a:cxn>
              <a:cxn ang="0">
                <a:pos x="connsiteX1" y="connsiteY1"/>
              </a:cxn>
              <a:cxn ang="0">
                <a:pos x="connsiteX2" y="connsiteY2"/>
              </a:cxn>
              <a:cxn ang="0">
                <a:pos x="connsiteX3" y="connsiteY3"/>
              </a:cxn>
            </a:cxnLst>
            <a:rect l="l" t="t" r="r" b="b"/>
            <a:pathLst>
              <a:path w="4260714" h="603115">
                <a:moveTo>
                  <a:pt x="0" y="603115"/>
                </a:moveTo>
                <a:cubicBezTo>
                  <a:pt x="25940" y="505838"/>
                  <a:pt x="51881" y="408562"/>
                  <a:pt x="622570" y="379379"/>
                </a:cubicBezTo>
                <a:cubicBezTo>
                  <a:pt x="1193259" y="350196"/>
                  <a:pt x="2817779" y="491247"/>
                  <a:pt x="3424136" y="428017"/>
                </a:cubicBezTo>
                <a:cubicBezTo>
                  <a:pt x="4030493" y="364787"/>
                  <a:pt x="4260714" y="0"/>
                  <a:pt x="4260714"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 name="Picture 1"/>
          <p:cNvPicPr>
            <a:picLocks noChangeAspect="1"/>
          </p:cNvPicPr>
          <p:nvPr/>
        </p:nvPicPr>
        <p:blipFill>
          <a:blip r:embed="rId4"/>
          <a:stretch>
            <a:fillRect/>
          </a:stretch>
        </p:blipFill>
        <p:spPr>
          <a:xfrm>
            <a:off x="1968500" y="330200"/>
            <a:ext cx="409575" cy="60007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731680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5800" y="1485898"/>
            <a:ext cx="7848600" cy="2862322"/>
          </a:xfrm>
          <a:prstGeom prst="rect">
            <a:avLst/>
          </a:prstGeom>
          <a:noFill/>
        </p:spPr>
        <p:txBody>
          <a:bodyPr wrap="square" rtlCol="0">
            <a:spAutoFit/>
          </a:bodyPr>
          <a:lstStyle/>
          <a:p>
            <a:r>
              <a:rPr lang="en-US" dirty="0">
                <a:solidFill>
                  <a:schemeClr val="accent6">
                    <a:lumMod val="75000"/>
                  </a:schemeClr>
                </a:solidFill>
              </a:rPr>
              <a:t>Before we start, select the                          ribbon. This is where you can find all the features of </a:t>
            </a:r>
            <a:r>
              <a:rPr lang="en-US" dirty="0" err="1">
                <a:solidFill>
                  <a:schemeClr val="accent6">
                    <a:lumMod val="75000"/>
                  </a:schemeClr>
                </a:solidFill>
              </a:rPr>
              <a:t>PowerPointLabs</a:t>
            </a:r>
            <a:r>
              <a:rPr lang="en-US" dirty="0">
                <a:solidFill>
                  <a:schemeClr val="accent6">
                    <a:lumMod val="75000"/>
                  </a:schemeClr>
                </a:solidFill>
              </a:rPr>
              <a:t>.</a:t>
            </a:r>
          </a:p>
          <a:p>
            <a:endParaRPr lang="en-US" dirty="0">
              <a:solidFill>
                <a:schemeClr val="accent6">
                  <a:lumMod val="75000"/>
                </a:schemeClr>
              </a:solidFill>
            </a:endParaRPr>
          </a:p>
          <a:p>
            <a:r>
              <a:rPr lang="en-US" dirty="0">
                <a:solidFill>
                  <a:schemeClr val="accent6">
                    <a:lumMod val="75000"/>
                  </a:schemeClr>
                </a:solidFill>
              </a:rPr>
              <a:t>Some buttons may appear disabled like this:</a:t>
            </a: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That is because a button is enabled only when it can be used.  This tutorial will show you when they can be used. You can also hover your cursor over a button to see how to use it.</a:t>
            </a:r>
          </a:p>
        </p:txBody>
      </p:sp>
      <p:pic>
        <p:nvPicPr>
          <p:cNvPr id="2" name="Picture 1"/>
          <p:cNvPicPr>
            <a:picLocks noChangeAspect="1"/>
          </p:cNvPicPr>
          <p:nvPr/>
        </p:nvPicPr>
        <p:blipFill>
          <a:blip r:embed="rId2"/>
          <a:stretch>
            <a:fillRect/>
          </a:stretch>
        </p:blipFill>
        <p:spPr>
          <a:xfrm>
            <a:off x="5029200" y="2057400"/>
            <a:ext cx="1863344" cy="1066800"/>
          </a:xfrm>
          <a:prstGeom prst="rect">
            <a:avLst/>
          </a:prstGeom>
          <a:effectLst>
            <a:outerShdw blurRad="63500" sx="102000" sy="102000" algn="ctr" rotWithShape="0">
              <a:prstClr val="black">
                <a:alpha val="40000"/>
              </a:prstClr>
            </a:outerShdw>
          </a:effectLst>
        </p:spPr>
      </p:pic>
      <p:pic>
        <p:nvPicPr>
          <p:cNvPr id="7" name="Picture 6"/>
          <p:cNvPicPr>
            <a:picLocks noChangeAspect="1"/>
          </p:cNvPicPr>
          <p:nvPr/>
        </p:nvPicPr>
        <p:blipFill>
          <a:blip r:embed="rId3"/>
          <a:srcRect/>
          <a:stretch>
            <a:fillRect/>
          </a:stretch>
        </p:blipFill>
        <p:spPr>
          <a:xfrm>
            <a:off x="2667000" y="4114800"/>
            <a:ext cx="2886075" cy="2438400"/>
          </a:xfrm>
          <a:custGeom>
            <a:avLst/>
            <a:gdLst>
              <a:gd name="connsiteX0" fmla="*/ 0 w 2886075"/>
              <a:gd name="connsiteY0" fmla="*/ 0 h 2438400"/>
              <a:gd name="connsiteX1" fmla="*/ 2886075 w 2886075"/>
              <a:gd name="connsiteY1" fmla="*/ 0 h 2438400"/>
              <a:gd name="connsiteX2" fmla="*/ 2886075 w 2886075"/>
              <a:gd name="connsiteY2" fmla="*/ 2438400 h 2438400"/>
              <a:gd name="connsiteX3" fmla="*/ 609600 w 2886075"/>
              <a:gd name="connsiteY3" fmla="*/ 2438400 h 2438400"/>
              <a:gd name="connsiteX4" fmla="*/ 609600 w 2886075"/>
              <a:gd name="connsiteY4" fmla="*/ 1021301 h 2438400"/>
              <a:gd name="connsiteX5" fmla="*/ 0 w 2886075"/>
              <a:gd name="connsiteY5" fmla="*/ 1021301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6075" h="2438400">
                <a:moveTo>
                  <a:pt x="0" y="0"/>
                </a:moveTo>
                <a:lnTo>
                  <a:pt x="2886075" y="0"/>
                </a:lnTo>
                <a:lnTo>
                  <a:pt x="2886075" y="2438400"/>
                </a:lnTo>
                <a:lnTo>
                  <a:pt x="609600" y="2438400"/>
                </a:lnTo>
                <a:lnTo>
                  <a:pt x="609600" y="1021301"/>
                </a:lnTo>
                <a:lnTo>
                  <a:pt x="0" y="1021301"/>
                </a:lnTo>
                <a:close/>
              </a:path>
            </a:pathLst>
          </a:custGeom>
        </p:spPr>
      </p:pic>
      <p:pic>
        <p:nvPicPr>
          <p:cNvPr id="5" name="Picture 7"/>
          <p:cNvPicPr>
            <a:picLocks noChangeAspect="1"/>
          </p:cNvPicPr>
          <p:nvPr/>
        </p:nvPicPr>
        <p:blipFill>
          <a:blip r:embed="rId4"/>
          <a:stretch>
            <a:fillRect/>
          </a:stretch>
        </p:blipFill>
        <p:spPr>
          <a:xfrm>
            <a:off x="3314700" y="1501731"/>
            <a:ext cx="1190791" cy="314369"/>
          </a:xfrm>
          <a:prstGeom prst="rect">
            <a:avLst/>
          </a:prstGeom>
        </p:spPr>
      </p:pic>
    </p:spTree>
    <p:extLst>
      <p:ext uri="{BB962C8B-B14F-4D97-AF65-F5344CB8AC3E}">
        <p14:creationId xmlns:p14="http://schemas.microsoft.com/office/powerpoint/2010/main" val="21650009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4067" y="457201"/>
            <a:ext cx="3039886" cy="5638800"/>
          </a:xfrm>
          <a:prstGeom prst="rect">
            <a:avLst/>
          </a:prstGeom>
        </p:spPr>
      </p:pic>
      <p:sp>
        <p:nvSpPr>
          <p:cNvPr id="9" name="[Picture 3]"/>
          <p:cNvSpPr txBox="1"/>
          <p:nvPr/>
        </p:nvSpPr>
        <p:spPr>
          <a:xfrm>
            <a:off x="685800" y="457200"/>
            <a:ext cx="4800600" cy="523220"/>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Select the shape below:</a:t>
            </a:r>
            <a:endParaRPr lang="en-SG" dirty="0">
              <a:solidFill>
                <a:schemeClr val="accent6">
                  <a:lumMod val="75000"/>
                </a:schemeClr>
              </a:solidFill>
            </a:endParaRPr>
          </a:p>
        </p:txBody>
      </p:sp>
      <p:sp>
        <p:nvSpPr>
          <p:cNvPr id="11" name="[Picture 3]"/>
          <p:cNvSpPr txBox="1"/>
          <p:nvPr/>
        </p:nvSpPr>
        <p:spPr>
          <a:xfrm>
            <a:off x="685800" y="2362200"/>
            <a:ext cx="4953000" cy="3016210"/>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Drag the           button in the pane to change the selected shape’s font color.  </a:t>
            </a: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Drag the</a:t>
            </a:r>
            <a:r>
              <a:rPr lang="en-SG" dirty="0">
                <a:solidFill>
                  <a:schemeClr val="accent6">
                    <a:lumMod val="75000"/>
                  </a:schemeClr>
                </a:solidFill>
              </a:rPr>
              <a:t>           button to change its line </a:t>
            </a:r>
            <a:r>
              <a:rPr lang="en-SG" dirty="0" err="1">
                <a:solidFill>
                  <a:schemeClr val="accent6">
                    <a:lumMod val="75000"/>
                  </a:schemeClr>
                </a:solidFill>
              </a:rPr>
              <a:t>color</a:t>
            </a:r>
            <a:r>
              <a:rPr lang="en-SG" dirty="0">
                <a:solidFill>
                  <a:schemeClr val="accent6">
                    <a:lumMod val="75000"/>
                  </a:schemeClr>
                </a:solidFill>
              </a:rPr>
              <a:t>,</a:t>
            </a:r>
          </a:p>
          <a:p>
            <a:endParaRPr lang="en-SG" dirty="0">
              <a:solidFill>
                <a:schemeClr val="accent6">
                  <a:lumMod val="75000"/>
                </a:schemeClr>
              </a:solidFill>
            </a:endParaRPr>
          </a:p>
          <a:p>
            <a:r>
              <a:rPr lang="en-SG" dirty="0">
                <a:solidFill>
                  <a:schemeClr val="accent6">
                    <a:lumMod val="75000"/>
                  </a:schemeClr>
                </a:solidFill>
              </a:rPr>
              <a:t>or          button to change its fill </a:t>
            </a:r>
            <a:r>
              <a:rPr lang="en-SG" dirty="0" err="1">
                <a:solidFill>
                  <a:schemeClr val="accent6">
                    <a:lumMod val="75000"/>
                  </a:schemeClr>
                </a:solidFill>
              </a:rPr>
              <a:t>color</a:t>
            </a:r>
            <a:r>
              <a:rPr lang="en-SG" dirty="0">
                <a:solidFill>
                  <a:schemeClr val="accent6">
                    <a:lumMod val="75000"/>
                  </a:schemeClr>
                </a:solidFill>
              </a:rPr>
              <a:t>.</a:t>
            </a:r>
          </a:p>
          <a:p>
            <a:endParaRPr lang="en-US" dirty="0">
              <a:solidFill>
                <a:schemeClr val="accent6">
                  <a:lumMod val="75000"/>
                </a:schemeClr>
              </a:solidFill>
            </a:endParaRPr>
          </a:p>
          <a:p>
            <a:r>
              <a:rPr lang="en-US" b="1" dirty="0">
                <a:solidFill>
                  <a:schemeClr val="accent6">
                    <a:lumMod val="75000"/>
                  </a:schemeClr>
                </a:solidFill>
              </a:rPr>
              <a:t>Tip:</a:t>
            </a:r>
            <a:r>
              <a:rPr lang="en-US" dirty="0">
                <a:solidFill>
                  <a:schemeClr val="accent6">
                    <a:lumMod val="75000"/>
                  </a:schemeClr>
                </a:solidFill>
              </a:rPr>
              <a:t> Clicking any of those three buttons let you choose a color from the standard color palette.</a:t>
            </a:r>
            <a:endParaRPr lang="en-SG" dirty="0">
              <a:solidFill>
                <a:schemeClr val="accent6">
                  <a:lumMod val="75000"/>
                </a:schemeClr>
              </a:solidFill>
            </a:endParaRPr>
          </a:p>
        </p:txBody>
      </p:sp>
      <p:sp>
        <p:nvSpPr>
          <p:cNvPr id="12" name="圆角矩形 11"/>
          <p:cNvSpPr/>
          <p:nvPr/>
        </p:nvSpPr>
        <p:spPr>
          <a:xfrm>
            <a:off x="1314450" y="1075069"/>
            <a:ext cx="3516134" cy="803374"/>
          </a:xfrm>
          <a:prstGeom prst="roundRect">
            <a:avLst/>
          </a:prstGeom>
          <a:solidFill>
            <a:srgbClr val="4D74B9"/>
          </a:solidFill>
          <a:ln>
            <a:solidFill>
              <a:srgbClr val="4D7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rgbClr val="FFFFFF"/>
                </a:solidFill>
              </a:rPr>
              <a:t>Select me!</a:t>
            </a:r>
            <a:endParaRPr lang="zh-CN" altLang="en-US" sz="4000" dirty="0">
              <a:solidFill>
                <a:srgbClr val="FFFFFF"/>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2390829"/>
            <a:ext cx="419048" cy="428571"/>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9360" y="3539443"/>
            <a:ext cx="419048" cy="428571"/>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3708" y="4046535"/>
            <a:ext cx="419048" cy="428571"/>
          </a:xfrm>
          <a:prstGeom prst="rect">
            <a:avLst/>
          </a:prstGeom>
        </p:spPr>
      </p:pic>
      <p:sp>
        <p:nvSpPr>
          <p:cNvPr id="10"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Colors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33767895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99CC690-21B2-44F5-B609-2DF10E2DA165}"/>
              </a:ext>
            </a:extLst>
          </p:cNvPr>
          <p:cNvGrpSpPr/>
          <p:nvPr/>
        </p:nvGrpSpPr>
        <p:grpSpPr>
          <a:xfrm>
            <a:off x="2347187" y="2914277"/>
            <a:ext cx="838200" cy="838200"/>
            <a:chOff x="1046968" y="2708216"/>
            <a:chExt cx="838200" cy="838200"/>
          </a:xfrm>
        </p:grpSpPr>
        <p:grpSp>
          <p:nvGrpSpPr>
            <p:cNvPr id="7" name="Group 6">
              <a:extLst>
                <a:ext uri="{FF2B5EF4-FFF2-40B4-BE49-F238E27FC236}">
                  <a16:creationId xmlns:a16="http://schemas.microsoft.com/office/drawing/2014/main" id="{9243B3B7-2DB8-42C5-AA07-420678815239}"/>
                </a:ext>
              </a:extLst>
            </p:cNvPr>
            <p:cNvGrpSpPr>
              <a:grpSpLocks/>
            </p:cNvGrpSpPr>
            <p:nvPr/>
          </p:nvGrpSpPr>
          <p:grpSpPr>
            <a:xfrm>
              <a:off x="1046968" y="2708216"/>
              <a:ext cx="838200" cy="838200"/>
              <a:chOff x="375266" y="5397326"/>
              <a:chExt cx="838200" cy="838200"/>
            </a:xfrm>
          </p:grpSpPr>
          <p:sp>
            <p:nvSpPr>
              <p:cNvPr id="8" name="Rectangle 7">
                <a:extLst>
                  <a:ext uri="{FF2B5EF4-FFF2-40B4-BE49-F238E27FC236}">
                    <a16:creationId xmlns:a16="http://schemas.microsoft.com/office/drawing/2014/main" id="{88253732-0F8D-4E48-A4B1-73DBA240F754}"/>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4">
                <a:extLst>
                  <a:ext uri="{FF2B5EF4-FFF2-40B4-BE49-F238E27FC236}">
                    <a16:creationId xmlns:a16="http://schemas.microsoft.com/office/drawing/2014/main" id="{60FEAA54-4227-4D57-80DE-0A199394CA42}"/>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D5CBB84A-A807-4C19-815B-1E9418B63FB1}"/>
                </a:ext>
              </a:extLst>
            </p:cNvPr>
            <p:cNvSpPr/>
            <p:nvPr/>
          </p:nvSpPr>
          <p:spPr>
            <a:xfrm>
              <a:off x="1149563" y="2790449"/>
              <a:ext cx="327114" cy="376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dirty="0">
                  <a:solidFill>
                    <a:srgbClr val="F79646"/>
                  </a:solidFill>
                  <a:latin typeface="Gill Sans Ultra Bold" panose="020B0A02020104020203" pitchFamily="34" charset="0"/>
                </a:rPr>
                <a:t>S</a:t>
              </a:r>
            </a:p>
          </p:txBody>
        </p:sp>
        <p:sp>
          <p:nvSpPr>
            <p:cNvPr id="11" name="Rectangle 10">
              <a:extLst>
                <a:ext uri="{FF2B5EF4-FFF2-40B4-BE49-F238E27FC236}">
                  <a16:creationId xmlns:a16="http://schemas.microsoft.com/office/drawing/2014/main" id="{FA7B5318-1619-482A-9D8D-CE3B4E1DE774}"/>
                </a:ext>
              </a:extLst>
            </p:cNvPr>
            <p:cNvSpPr/>
            <p:nvPr/>
          </p:nvSpPr>
          <p:spPr>
            <a:xfrm>
              <a:off x="1466068" y="3100322"/>
              <a:ext cx="327114" cy="376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dirty="0">
                  <a:solidFill>
                    <a:srgbClr val="F79646"/>
                  </a:solidFill>
                  <a:latin typeface="Gill Sans Ultra Bold" panose="020B0A02020104020203" pitchFamily="34" charset="0"/>
                </a:rPr>
                <a:t>S</a:t>
              </a:r>
            </a:p>
          </p:txBody>
        </p:sp>
        <p:sp>
          <p:nvSpPr>
            <p:cNvPr id="12" name="Arrow: Circular 11">
              <a:extLst>
                <a:ext uri="{FF2B5EF4-FFF2-40B4-BE49-F238E27FC236}">
                  <a16:creationId xmlns:a16="http://schemas.microsoft.com/office/drawing/2014/main" id="{BB611C73-3068-446A-9F4A-4EC85CE9DC42}"/>
                </a:ext>
              </a:extLst>
            </p:cNvPr>
            <p:cNvSpPr/>
            <p:nvPr/>
          </p:nvSpPr>
          <p:spPr>
            <a:xfrm rot="2186899">
              <a:off x="1323875" y="2876074"/>
              <a:ext cx="379312" cy="354093"/>
            </a:xfrm>
            <a:prstGeom prst="circularArrow">
              <a:avLst>
                <a:gd name="adj1" fmla="val 12500"/>
                <a:gd name="adj2" fmla="val 1075433"/>
                <a:gd name="adj3" fmla="val 20457681"/>
                <a:gd name="adj4" fmla="val 12319608"/>
                <a:gd name="adj5" fmla="val 16022"/>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Arrow: Circular 12">
              <a:extLst>
                <a:ext uri="{FF2B5EF4-FFF2-40B4-BE49-F238E27FC236}">
                  <a16:creationId xmlns:a16="http://schemas.microsoft.com/office/drawing/2014/main" id="{96824872-4F58-4689-BF5A-3BAED028A177}"/>
                </a:ext>
              </a:extLst>
            </p:cNvPr>
            <p:cNvSpPr/>
            <p:nvPr/>
          </p:nvSpPr>
          <p:spPr>
            <a:xfrm rot="12991568">
              <a:off x="1239518" y="3014000"/>
              <a:ext cx="379312" cy="354093"/>
            </a:xfrm>
            <a:prstGeom prst="circularArrow">
              <a:avLst>
                <a:gd name="adj1" fmla="val 12500"/>
                <a:gd name="adj2" fmla="val 1075433"/>
                <a:gd name="adj3" fmla="val 20457681"/>
                <a:gd name="adj4" fmla="val 12319608"/>
                <a:gd name="adj5" fmla="val 16022"/>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Sync Lab</a:t>
            </a:r>
            <a:endParaRPr lang="en-SG" dirty="0">
              <a:solidFill>
                <a:srgbClr val="0070C0"/>
              </a:solidFill>
            </a:endParaRPr>
          </a:p>
        </p:txBody>
      </p:sp>
      <p:sp>
        <p:nvSpPr>
          <p:cNvPr id="5" name="TextBox 10"/>
          <p:cNvSpPr txBox="1"/>
          <p:nvPr/>
        </p:nvSpPr>
        <p:spPr>
          <a:xfrm>
            <a:off x="1828800" y="3886200"/>
            <a:ext cx="5526188" cy="923330"/>
          </a:xfrm>
          <a:prstGeom prst="rect">
            <a:avLst/>
          </a:prstGeom>
          <a:noFill/>
        </p:spPr>
        <p:txBody>
          <a:bodyPr wrap="square" rtlCol="0">
            <a:spAutoFit/>
          </a:bodyPr>
          <a:lstStyle/>
          <a:p>
            <a:r>
              <a:rPr lang="en-US" dirty="0">
                <a:solidFill>
                  <a:schemeClr val="accent6">
                    <a:lumMod val="75000"/>
                  </a:schemeClr>
                </a:solidFill>
              </a:rPr>
              <a:t>Sync Lab makes your slides more consistent by allowing you to choose the individual shape formats to save and apply across your slides</a:t>
            </a:r>
          </a:p>
        </p:txBody>
      </p:sp>
    </p:spTree>
    <p:extLst>
      <p:ext uri="{BB962C8B-B14F-4D97-AF65-F5344CB8AC3E}">
        <p14:creationId xmlns:p14="http://schemas.microsoft.com/office/powerpoint/2010/main" val="27666769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581400" y="5495834"/>
            <a:ext cx="5526188"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You should see                                                  appear on the Sync Lab pane.</a:t>
            </a:r>
          </a:p>
        </p:txBody>
      </p:sp>
      <p:sp>
        <p:nvSpPr>
          <p:cNvPr id="7" name="TextBox 6"/>
          <p:cNvSpPr txBox="1"/>
          <p:nvPr/>
        </p:nvSpPr>
        <p:spPr>
          <a:xfrm>
            <a:off x="466797" y="492178"/>
            <a:ext cx="54102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it will bring out the Sync Lab pane. </a:t>
            </a:r>
          </a:p>
        </p:txBody>
      </p:sp>
      <p:pic>
        <p:nvPicPr>
          <p:cNvPr id="2" name="Picture 1"/>
          <p:cNvPicPr>
            <a:picLocks/>
          </p:cNvPicPr>
          <p:nvPr/>
        </p:nvPicPr>
        <p:blipFill>
          <a:blip r:embed="rId3">
            <a:extLst>
              <a:ext uri="{28A0092B-C50C-407E-A947-70E740481C1C}">
                <a14:useLocalDpi xmlns:a14="http://schemas.microsoft.com/office/drawing/2010/main" val="0"/>
              </a:ext>
            </a:extLst>
          </a:blip>
          <a:stretch>
            <a:fillRect/>
          </a:stretch>
        </p:blipFill>
        <p:spPr>
          <a:xfrm>
            <a:off x="5942995" y="304801"/>
            <a:ext cx="2763459" cy="1447800"/>
          </a:xfrm>
          <a:prstGeom prst="rect">
            <a:avLst/>
          </a:prstGeom>
          <a:effectLst>
            <a:outerShdw blurRad="63500" sx="102000" sy="102000" algn="ctr" rotWithShape="0">
              <a:prstClr val="black">
                <a:alpha val="40000"/>
              </a:prstClr>
            </a:outerShdw>
          </a:effectLst>
        </p:spPr>
      </p:pic>
      <p:sp>
        <p:nvSpPr>
          <p:cNvPr id="15" name="TextBox 14"/>
          <p:cNvSpPr txBox="1"/>
          <p:nvPr/>
        </p:nvSpPr>
        <p:spPr>
          <a:xfrm>
            <a:off x="3581400" y="1981200"/>
            <a:ext cx="5334000" cy="2739211"/>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To copy the formats of a shape,</a:t>
            </a:r>
          </a:p>
          <a:p>
            <a:r>
              <a:rPr lang="en-US" dirty="0">
                <a:solidFill>
                  <a:schemeClr val="accent6">
                    <a:lumMod val="75000"/>
                  </a:schemeClr>
                </a:solidFill>
              </a:rPr>
              <a:t>select the shape below and click the             button. Select the following formats:</a:t>
            </a:r>
          </a:p>
          <a:p>
            <a:pPr marL="285750" indent="-285750">
              <a:buFont typeface="Arial" panose="020B0604020202020204" pitchFamily="34" charset="0"/>
              <a:buChar char="•"/>
            </a:pPr>
            <a:r>
              <a:rPr lang="en-US" dirty="0">
                <a:solidFill>
                  <a:schemeClr val="accent6">
                    <a:lumMod val="75000"/>
                  </a:schemeClr>
                </a:solidFill>
              </a:rPr>
              <a:t>Fill Transparency</a:t>
            </a:r>
          </a:p>
          <a:p>
            <a:pPr marL="285750" indent="-285750">
              <a:buFont typeface="Arial" panose="020B0604020202020204" pitchFamily="34" charset="0"/>
              <a:buChar char="•"/>
            </a:pPr>
            <a:r>
              <a:rPr lang="en-US" dirty="0">
                <a:solidFill>
                  <a:schemeClr val="accent6">
                    <a:lumMod val="75000"/>
                  </a:schemeClr>
                </a:solidFill>
              </a:rPr>
              <a:t>Line Width</a:t>
            </a:r>
          </a:p>
          <a:p>
            <a:pPr marL="285750" indent="-285750">
              <a:buFont typeface="Arial" panose="020B0604020202020204" pitchFamily="34" charset="0"/>
              <a:buChar char="•"/>
            </a:pPr>
            <a:r>
              <a:rPr lang="en-US" dirty="0">
                <a:solidFill>
                  <a:schemeClr val="accent6">
                    <a:lumMod val="75000"/>
                  </a:schemeClr>
                </a:solidFill>
              </a:rPr>
              <a:t>Line Dash Type</a:t>
            </a:r>
          </a:p>
          <a:p>
            <a:pPr marL="285750" indent="-285750">
              <a:buFont typeface="Arial" panose="020B0604020202020204" pitchFamily="34" charset="0"/>
              <a:buChar char="•"/>
            </a:pPr>
            <a:endParaRPr lang="en-US" dirty="0">
              <a:solidFill>
                <a:schemeClr val="accent6">
                  <a:lumMod val="75000"/>
                </a:schemeClr>
              </a:solidFill>
            </a:endParaRPr>
          </a:p>
          <a:p>
            <a:r>
              <a:rPr lang="en-US" dirty="0">
                <a:solidFill>
                  <a:schemeClr val="accent6">
                    <a:lumMod val="75000"/>
                  </a:schemeClr>
                </a:solidFill>
              </a:rPr>
              <a:t>Rename the style from</a:t>
            </a:r>
          </a:p>
          <a:p>
            <a:r>
              <a:rPr lang="en-US" dirty="0">
                <a:solidFill>
                  <a:schemeClr val="accent6">
                    <a:lumMod val="75000"/>
                  </a:schemeClr>
                </a:solidFill>
              </a:rPr>
              <a:t>“Oval 1” to “Circle Style” and click OK.</a:t>
            </a:r>
          </a:p>
        </p:txBody>
      </p:sp>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51364" y="1731054"/>
            <a:ext cx="2635095" cy="4946904"/>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Oval 1"/>
          <p:cNvSpPr/>
          <p:nvPr/>
        </p:nvSpPr>
        <p:spPr>
          <a:xfrm>
            <a:off x="6400800" y="2940889"/>
            <a:ext cx="1371600" cy="1371600"/>
          </a:xfrm>
          <a:prstGeom prst="ellipse">
            <a:avLst/>
          </a:prstGeom>
          <a:solidFill>
            <a:srgbClr val="F79646">
              <a:alpha val="80000"/>
            </a:srgbClr>
          </a:solidFill>
          <a:ln w="57150" cap="flat" cmpd="sng" algn="ctr">
            <a:solidFill>
              <a:srgbClr val="000000"/>
            </a:solidFill>
            <a:prstDash val="sysDash"/>
            <a:round/>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rgbClr val="000000"/>
                </a:solidFill>
                <a:latin typeface="Calibri" panose="020F0502020204030204" pitchFamily="34" charset="0"/>
              </a:rPr>
              <a:t>North America</a:t>
            </a:r>
          </a:p>
          <a:p>
            <a:pPr algn="ctr"/>
            <a:r>
              <a:rPr lang="en-US" dirty="0">
                <a:solidFill>
                  <a:srgbClr val="000000"/>
                </a:solidFill>
                <a:latin typeface="Calibri" panose="020F0502020204030204" pitchFamily="34" charset="0"/>
              </a:rPr>
              <a:t>4.8%</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3327" y="5410200"/>
            <a:ext cx="2421473" cy="563905"/>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573" t="25397" r="78720" b="30158"/>
          <a:stretch/>
        </p:blipFill>
        <p:spPr>
          <a:xfrm>
            <a:off x="7066893" y="2095500"/>
            <a:ext cx="600541" cy="709564"/>
          </a:xfrm>
          <a:prstGeom prst="rect">
            <a:avLst/>
          </a:prstGeom>
        </p:spPr>
      </p:pic>
      <p:pic>
        <p:nvPicPr>
          <p:cNvPr id="3" name="Picture 2"/>
          <p:cNvPicPr>
            <a:picLocks noChangeAspect="1"/>
          </p:cNvPicPr>
          <p:nvPr/>
        </p:nvPicPr>
        <p:blipFill>
          <a:blip r:embed="rId6"/>
          <a:stretch>
            <a:fillRect/>
          </a:stretch>
        </p:blipFill>
        <p:spPr>
          <a:xfrm>
            <a:off x="1752600" y="381000"/>
            <a:ext cx="381000" cy="56197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336763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2148" y="1375397"/>
            <a:ext cx="2421473" cy="563905"/>
          </a:xfrm>
          <a:prstGeom prst="rect">
            <a:avLst/>
          </a:prstGeom>
        </p:spPr>
      </p:pic>
      <p:pic>
        <p:nvPicPr>
          <p:cNvPr id="4" name="Picture 3" descr="Image result for blank world map pn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r="303"/>
          <a:stretch/>
        </p:blipFill>
        <p:spPr bwMode="auto">
          <a:xfrm>
            <a:off x="307694" y="2388070"/>
            <a:ext cx="8379106" cy="388949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a:xfrm>
            <a:off x="5325126" y="2235670"/>
            <a:ext cx="2926080" cy="2926080"/>
          </a:xfrm>
          <a:prstGeom prst="ellipse">
            <a:avLst/>
          </a:prstGeom>
          <a:solidFill>
            <a:srgbClr val="4F81BD"/>
          </a:solidFill>
          <a:ln w="25400">
            <a:prstDash val="soli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Asia</a:t>
            </a:r>
          </a:p>
          <a:p>
            <a:pPr algn="ctr"/>
            <a:r>
              <a:rPr lang="en-US" dirty="0"/>
              <a:t>59.6%</a:t>
            </a:r>
          </a:p>
        </p:txBody>
      </p:sp>
      <p:sp>
        <p:nvSpPr>
          <p:cNvPr id="6" name="Oval 5"/>
          <p:cNvSpPr/>
          <p:nvPr/>
        </p:nvSpPr>
        <p:spPr>
          <a:xfrm>
            <a:off x="3450606" y="3939313"/>
            <a:ext cx="2194560" cy="2194560"/>
          </a:xfrm>
          <a:prstGeom prst="ellipse">
            <a:avLst/>
          </a:prstGeom>
          <a:solidFill>
            <a:srgbClr val="8064A2"/>
          </a:solidFill>
          <a:ln w="25400">
            <a:prstDash val="soli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Africa</a:t>
            </a:r>
          </a:p>
          <a:p>
            <a:pPr algn="ctr"/>
            <a:r>
              <a:rPr lang="en-US" dirty="0"/>
              <a:t>16.6%</a:t>
            </a:r>
          </a:p>
        </p:txBody>
      </p:sp>
      <p:sp>
        <p:nvSpPr>
          <p:cNvPr id="8" name="Oval 7"/>
          <p:cNvSpPr/>
          <p:nvPr/>
        </p:nvSpPr>
        <p:spPr>
          <a:xfrm>
            <a:off x="757967" y="2641608"/>
            <a:ext cx="1371600" cy="1371600"/>
          </a:xfrm>
          <a:prstGeom prst="ellipse">
            <a:avLst/>
          </a:prstGeom>
          <a:solidFill>
            <a:srgbClr val="F79646"/>
          </a:solidFill>
          <a:ln w="25400" cap="flat" cmpd="sng" algn="ctr">
            <a:solidFill>
              <a:srgbClr val="000000"/>
            </a:solidFill>
            <a:prstDash val="solid"/>
            <a:round/>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rgbClr val="000000"/>
                </a:solidFill>
                <a:latin typeface="Calibri"/>
              </a:rPr>
              <a:t>North America</a:t>
            </a:r>
          </a:p>
          <a:p>
            <a:pPr algn="ctr"/>
            <a:r>
              <a:rPr lang="en-US" dirty="0">
                <a:solidFill>
                  <a:srgbClr val="000000"/>
                </a:solidFill>
                <a:latin typeface="Calibri"/>
              </a:rPr>
              <a:t>4.8%</a:t>
            </a:r>
          </a:p>
        </p:txBody>
      </p:sp>
      <p:sp>
        <p:nvSpPr>
          <p:cNvPr id="9" name="Oval 8"/>
          <p:cNvSpPr/>
          <p:nvPr/>
        </p:nvSpPr>
        <p:spPr>
          <a:xfrm>
            <a:off x="1367567" y="4487953"/>
            <a:ext cx="1645920" cy="1645920"/>
          </a:xfrm>
          <a:prstGeom prst="ellipse">
            <a:avLst/>
          </a:prstGeom>
          <a:solidFill>
            <a:srgbClr val="9BBB59"/>
          </a:solidFill>
          <a:ln w="25400">
            <a:prstDash val="soli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South America</a:t>
            </a:r>
          </a:p>
          <a:p>
            <a:pPr algn="ctr"/>
            <a:r>
              <a:rPr lang="en-US" dirty="0"/>
              <a:t>8.6%</a:t>
            </a:r>
          </a:p>
        </p:txBody>
      </p:sp>
      <p:sp>
        <p:nvSpPr>
          <p:cNvPr id="11" name="TextBox 10"/>
          <p:cNvSpPr txBox="1"/>
          <p:nvPr/>
        </p:nvSpPr>
        <p:spPr>
          <a:xfrm>
            <a:off x="250392" y="492237"/>
            <a:ext cx="8512608" cy="1077218"/>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Now we are ready to apply the copied formats on some objects. Select all the circles on the map and click the       button. All the circles should have the format elements we copied in the previous step.</a:t>
            </a:r>
          </a:p>
        </p:txBody>
      </p:sp>
      <p:pic>
        <p:nvPicPr>
          <p:cNvPr id="12" name="Picture 5"/>
          <p:cNvPicPr>
            <a:picLocks noChangeAspect="1"/>
          </p:cNvPicPr>
          <p:nvPr/>
        </p:nvPicPr>
        <p:blipFill rotWithShape="1">
          <a:blip r:embed="rId4" cstate="email">
            <a:extLst>
              <a:ext uri="{28A0092B-C50C-407E-A947-70E740481C1C}">
                <a14:useLocalDpi xmlns:a14="http://schemas.microsoft.com/office/drawing/2010/main"/>
              </a:ext>
            </a:extLst>
          </a:blip>
          <a:srcRect b="22929"/>
          <a:stretch/>
        </p:blipFill>
        <p:spPr>
          <a:xfrm>
            <a:off x="2655081" y="954932"/>
            <a:ext cx="306756" cy="312553"/>
          </a:xfrm>
          <a:prstGeom prst="rect">
            <a:avLst/>
          </a:prstGeom>
        </p:spPr>
      </p:pic>
      <p:sp>
        <p:nvSpPr>
          <p:cNvPr id="2" name="Flowchart: Connector 1"/>
          <p:cNvSpPr/>
          <p:nvPr/>
        </p:nvSpPr>
        <p:spPr>
          <a:xfrm>
            <a:off x="4936959" y="1466850"/>
            <a:ext cx="381000" cy="381000"/>
          </a:xfrm>
          <a:prstGeom prst="flowChartConnector">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Sync Lab</a:t>
            </a:r>
            <a:r>
              <a:rPr lang="en-US" dirty="0">
                <a:solidFill>
                  <a:schemeClr val="accent6">
                    <a:lumMod val="75000"/>
                  </a:schemeClr>
                </a:solidFill>
              </a:rPr>
              <a:t>, please refer to </a:t>
            </a:r>
            <a:r>
              <a:rPr lang="en-US" dirty="0">
                <a:solidFill>
                  <a:schemeClr val="accent6">
                    <a:lumMod val="75000"/>
                  </a:schemeClr>
                </a:solidFill>
                <a:hlinkClick r:id="rId5"/>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5364954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3657600"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Shapes Lab</a:t>
            </a:r>
            <a:endParaRPr lang="en-SG" dirty="0">
              <a:solidFill>
                <a:srgbClr val="0070C0"/>
              </a:solidFill>
            </a:endParaRPr>
          </a:p>
        </p:txBody>
      </p:sp>
      <p:grpSp>
        <p:nvGrpSpPr>
          <p:cNvPr id="21" name="Group 20">
            <a:extLst>
              <a:ext uri="{FF2B5EF4-FFF2-40B4-BE49-F238E27FC236}">
                <a16:creationId xmlns:a16="http://schemas.microsoft.com/office/drawing/2014/main" id="{4C4D9BD4-AAFE-47F2-B01F-74E46AA27815}"/>
              </a:ext>
            </a:extLst>
          </p:cNvPr>
          <p:cNvGrpSpPr/>
          <p:nvPr/>
        </p:nvGrpSpPr>
        <p:grpSpPr>
          <a:xfrm>
            <a:off x="2438400" y="2895600"/>
            <a:ext cx="838200" cy="838200"/>
            <a:chOff x="375266" y="5397326"/>
            <a:chExt cx="838200" cy="838200"/>
          </a:xfrm>
        </p:grpSpPr>
        <p:sp>
          <p:nvSpPr>
            <p:cNvPr id="22" name="Rectangle 21">
              <a:extLst>
                <a:ext uri="{FF2B5EF4-FFF2-40B4-BE49-F238E27FC236}">
                  <a16:creationId xmlns:a16="http://schemas.microsoft.com/office/drawing/2014/main" id="{629E0433-CE8E-4FBA-B512-94188CB0BB00}"/>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Rectangle 4">
              <a:extLst>
                <a:ext uri="{FF2B5EF4-FFF2-40B4-BE49-F238E27FC236}">
                  <a16:creationId xmlns:a16="http://schemas.microsoft.com/office/drawing/2014/main" id="{8E95B772-856F-4F65-BA16-017319589325}"/>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ardrop 23">
              <a:extLst>
                <a:ext uri="{FF2B5EF4-FFF2-40B4-BE49-F238E27FC236}">
                  <a16:creationId xmlns:a16="http://schemas.microsoft.com/office/drawing/2014/main" id="{BBDC16BC-4E6B-4DEE-B767-AFFA53B7F8BF}"/>
                </a:ext>
              </a:extLst>
            </p:cNvPr>
            <p:cNvSpPr/>
            <p:nvPr/>
          </p:nvSpPr>
          <p:spPr>
            <a:xfrm>
              <a:off x="747877" y="5557049"/>
              <a:ext cx="309672" cy="307175"/>
            </a:xfrm>
            <a:prstGeom prst="teardrop">
              <a:avLst/>
            </a:prstGeom>
            <a:solidFill>
              <a:srgbClr val="0070C0"/>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Flowchart: Process 24">
              <a:extLst>
                <a:ext uri="{FF2B5EF4-FFF2-40B4-BE49-F238E27FC236}">
                  <a16:creationId xmlns:a16="http://schemas.microsoft.com/office/drawing/2014/main" id="{5DA8420B-6CAD-4669-A862-EBE079D4858F}"/>
                </a:ext>
              </a:extLst>
            </p:cNvPr>
            <p:cNvSpPr/>
            <p:nvPr/>
          </p:nvSpPr>
          <p:spPr>
            <a:xfrm>
              <a:off x="544174" y="5670551"/>
              <a:ext cx="299506" cy="256598"/>
            </a:xfrm>
            <a:prstGeom prst="flowChartProcess">
              <a:avLst/>
            </a:prstGeom>
            <a:solidFill>
              <a:schemeClr val="accent6"/>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Flowchart: Magnetic Disk 25">
              <a:extLst>
                <a:ext uri="{FF2B5EF4-FFF2-40B4-BE49-F238E27FC236}">
                  <a16:creationId xmlns:a16="http://schemas.microsoft.com/office/drawing/2014/main" id="{92882E95-CA01-4CF2-AC2F-F11F6F6FA489}"/>
                </a:ext>
              </a:extLst>
            </p:cNvPr>
            <p:cNvSpPr/>
            <p:nvPr/>
          </p:nvSpPr>
          <p:spPr>
            <a:xfrm>
              <a:off x="721676" y="5747165"/>
              <a:ext cx="258469" cy="315518"/>
            </a:xfrm>
            <a:prstGeom prst="flowChartMagneticDisk">
              <a:avLst/>
            </a:prstGeom>
            <a:solidFill>
              <a:schemeClr val="accent6"/>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5685707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57200" y="373622"/>
            <a:ext cx="3505200" cy="1077218"/>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to open the Shapes Lab pane at the right side of your screen.</a:t>
            </a:r>
            <a:endParaRPr lang="en-SG" dirty="0">
              <a:solidFill>
                <a:schemeClr val="accent6">
                  <a:lumMod val="75000"/>
                </a:schemeClr>
              </a:solidFill>
            </a:endParaRPr>
          </a:p>
        </p:txBody>
      </p:sp>
      <p:sp>
        <p:nvSpPr>
          <p:cNvPr id="9" name="[TextBox 6]"/>
          <p:cNvSpPr txBox="1"/>
          <p:nvPr/>
        </p:nvSpPr>
        <p:spPr>
          <a:xfrm>
            <a:off x="457199" y="2968585"/>
            <a:ext cx="3505200" cy="2185214"/>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Right click the ‘house’ shape above and choose </a:t>
            </a:r>
          </a:p>
          <a:p>
            <a:r>
              <a:rPr lang="en-US" dirty="0">
                <a:solidFill>
                  <a:schemeClr val="accent6">
                    <a:lumMod val="75000"/>
                  </a:schemeClr>
                </a:solidFill>
              </a:rPr>
              <a:t>                                                              .</a:t>
            </a:r>
          </a:p>
          <a:p>
            <a:endParaRPr lang="en-US" dirty="0">
              <a:solidFill>
                <a:schemeClr val="accent6">
                  <a:lumMod val="75000"/>
                </a:schemeClr>
              </a:solidFill>
            </a:endParaRPr>
          </a:p>
          <a:p>
            <a:r>
              <a:rPr lang="en-US" dirty="0">
                <a:solidFill>
                  <a:schemeClr val="accent6">
                    <a:lumMod val="75000"/>
                  </a:schemeClr>
                </a:solidFill>
              </a:rPr>
              <a:t>Then you should see your shape in the pane, waiting for you to give it a name.</a:t>
            </a:r>
            <a:endParaRPr lang="en-SG" dirty="0">
              <a:solidFill>
                <a:schemeClr val="accent6">
                  <a:lumMod val="75000"/>
                </a:schemeClr>
              </a:solidFill>
            </a:endParaRPr>
          </a:p>
        </p:txBody>
      </p:sp>
      <p:sp>
        <p:nvSpPr>
          <p:cNvPr id="4" name="My Shape Untitled 1"/>
          <p:cNvSpPr/>
          <p:nvPr/>
        </p:nvSpPr>
        <p:spPr>
          <a:xfrm>
            <a:off x="1524000" y="1600200"/>
            <a:ext cx="1066800" cy="1165191"/>
          </a:xfrm>
          <a:custGeom>
            <a:avLst/>
            <a:gdLst/>
            <a:ahLst/>
            <a:cxnLst/>
            <a:rect l="l" t="t" r="r" b="b"/>
            <a:pathLst>
              <a:path w="1066800" h="1165191">
                <a:moveTo>
                  <a:pt x="533400" y="582595"/>
                </a:moveTo>
                <a:lnTo>
                  <a:pt x="533400" y="838200"/>
                </a:lnTo>
                <a:lnTo>
                  <a:pt x="800100" y="838200"/>
                </a:lnTo>
                <a:lnTo>
                  <a:pt x="800100" y="582595"/>
                </a:lnTo>
                <a:close/>
                <a:moveTo>
                  <a:pt x="533400" y="0"/>
                </a:moveTo>
                <a:lnTo>
                  <a:pt x="1066800" y="533400"/>
                </a:lnTo>
                <a:lnTo>
                  <a:pt x="952500" y="533400"/>
                </a:lnTo>
                <a:lnTo>
                  <a:pt x="952500" y="1165191"/>
                </a:lnTo>
                <a:lnTo>
                  <a:pt x="457200" y="1165191"/>
                </a:lnTo>
                <a:lnTo>
                  <a:pt x="457200" y="582595"/>
                </a:lnTo>
                <a:lnTo>
                  <a:pt x="190500" y="582595"/>
                </a:lnTo>
                <a:lnTo>
                  <a:pt x="190500" y="1165191"/>
                </a:lnTo>
                <a:lnTo>
                  <a:pt x="114300" y="1165191"/>
                </a:lnTo>
                <a:lnTo>
                  <a:pt x="114300" y="533400"/>
                </a:lnTo>
                <a:lnTo>
                  <a:pt x="0" y="533400"/>
                </a:lnTo>
                <a:close/>
              </a:path>
            </a:pathLst>
          </a:cu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SG"/>
          </a:p>
        </p:txBody>
      </p:sp>
      <p:pic>
        <p:nvPicPr>
          <p:cNvPr id="5" name="Picture 4"/>
          <p:cNvPicPr>
            <a:picLocks noChangeAspect="1"/>
          </p:cNvPicPr>
          <p:nvPr/>
        </p:nvPicPr>
        <p:blipFill>
          <a:blip r:embed="rId3"/>
          <a:stretch>
            <a:fillRect/>
          </a:stretch>
        </p:blipFill>
        <p:spPr>
          <a:xfrm>
            <a:off x="3886200" y="568670"/>
            <a:ext cx="5057859" cy="1869730"/>
          </a:xfrm>
          <a:prstGeom prst="rect">
            <a:avLst/>
          </a:prstGeom>
          <a:noFill/>
          <a:ln w="9525">
            <a:solidFill>
              <a:schemeClr val="bg1">
                <a:lumMod val="85000"/>
              </a:schemeClr>
            </a:solidFill>
            <a:miter lim="800000"/>
            <a:headEnd/>
            <a:tailEnd/>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6200" y="2895600"/>
            <a:ext cx="5057859" cy="1833912"/>
          </a:xfrm>
          <a:prstGeom prst="rect">
            <a:avLst/>
          </a:prstGeom>
          <a:noFill/>
          <a:ln w="9525">
            <a:solidFill>
              <a:schemeClr val="bg1">
                <a:lumMod val="85000"/>
              </a:schemeClr>
            </a:solidFill>
            <a:miter lim="800000"/>
            <a:headEnd/>
            <a:tailEnd/>
          </a:ln>
        </p:spPr>
      </p:pic>
      <p:sp>
        <p:nvSpPr>
          <p:cNvPr id="8" name="[TextBox 6]"/>
          <p:cNvSpPr txBox="1"/>
          <p:nvPr/>
        </p:nvSpPr>
        <p:spPr>
          <a:xfrm>
            <a:off x="457200" y="5605790"/>
            <a:ext cx="3505200"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After entering a name, press enter to confirm. </a:t>
            </a:r>
          </a:p>
        </p:txBody>
      </p:sp>
      <p:pic>
        <p:nvPicPr>
          <p:cNvPr id="10" name="Picture 9"/>
          <p:cNvPicPr>
            <a:picLocks noChangeAspect="1"/>
          </p:cNvPicPr>
          <p:nvPr/>
        </p:nvPicPr>
        <p:blipFill>
          <a:blip r:embed="rId5"/>
          <a:stretch>
            <a:fillRect/>
          </a:stretch>
        </p:blipFill>
        <p:spPr>
          <a:xfrm>
            <a:off x="3860299" y="5147576"/>
            <a:ext cx="5083760" cy="1710424"/>
          </a:xfrm>
          <a:prstGeom prst="rect">
            <a:avLst/>
          </a:prstGeom>
          <a:noFill/>
          <a:ln w="9525">
            <a:solidFill>
              <a:schemeClr val="bg1">
                <a:lumMod val="85000"/>
              </a:schemeClr>
            </a:solidFill>
            <a:miter lim="800000"/>
            <a:headEnd/>
            <a:tailEnd/>
          </a:ln>
        </p:spPr>
      </p:pic>
      <p:pic>
        <p:nvPicPr>
          <p:cNvPr id="3" name="Picture 2"/>
          <p:cNvPicPr>
            <a:picLocks noChangeAspect="1"/>
          </p:cNvPicPr>
          <p:nvPr/>
        </p:nvPicPr>
        <p:blipFill>
          <a:blip r:embed="rId6"/>
          <a:stretch>
            <a:fillRect/>
          </a:stretch>
        </p:blipFill>
        <p:spPr>
          <a:xfrm>
            <a:off x="1739900" y="254000"/>
            <a:ext cx="390525" cy="571500"/>
          </a:xfrm>
          <a:prstGeom prst="rect">
            <a:avLst/>
          </a:prstGeom>
          <a:effectLst>
            <a:outerShdw blurRad="63500" sx="102000" sy="102000" algn="ctr" rotWithShape="0">
              <a:prstClr val="black">
                <a:alpha val="40000"/>
              </a:prstClr>
            </a:outerShdw>
          </a:effectLst>
        </p:spPr>
      </p:pic>
      <p:pic>
        <p:nvPicPr>
          <p:cNvPr id="15" name="Picture 14">
            <a:extLst>
              <a:ext uri="{FF2B5EF4-FFF2-40B4-BE49-F238E27FC236}">
                <a16:creationId xmlns:a16="http://schemas.microsoft.com/office/drawing/2014/main" id="{A45F25DD-448E-43F7-9D61-4A0796BAB7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400" y="3733800"/>
            <a:ext cx="3752314" cy="294626"/>
          </a:xfrm>
          <a:prstGeom prst="rect">
            <a:avLst/>
          </a:prstGeom>
          <a:ln w="3175">
            <a:solidFill>
              <a:schemeClr val="bg1">
                <a:lumMod val="85000"/>
              </a:schemeClr>
            </a:solidFill>
          </a:ln>
        </p:spPr>
      </p:pic>
    </p:spTree>
    <p:extLst>
      <p:ext uri="{BB962C8B-B14F-4D97-AF65-F5344CB8AC3E}">
        <p14:creationId xmlns:p14="http://schemas.microsoft.com/office/powerpoint/2010/main" val="23562466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p:nvPr/>
        </p:nvSpPr>
        <p:spPr>
          <a:xfrm>
            <a:off x="457200" y="381000"/>
            <a:ext cx="8412837" cy="800219"/>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Double-click the ‘House’ shape in the Shapes Lab pane to add a copy of it to this slide.</a:t>
            </a:r>
          </a:p>
        </p:txBody>
      </p:sp>
      <p:sp>
        <p:nvSpPr>
          <p:cNvPr id="16" name="[TextBox 6]"/>
          <p:cNvSpPr txBox="1"/>
          <p:nvPr/>
        </p:nvSpPr>
        <p:spPr>
          <a:xfrm>
            <a:off x="457200" y="5256824"/>
            <a:ext cx="8102931" cy="738664"/>
          </a:xfrm>
          <a:prstGeom prst="rect">
            <a:avLst/>
          </a:prstGeom>
          <a:noFill/>
        </p:spPr>
        <p:txBody>
          <a:bodyPr wrap="square" rtlCol="0">
            <a:spAutoFit/>
          </a:bodyPr>
          <a:lstStyle/>
          <a:p>
            <a:r>
              <a:rPr lang="en-US" altLang="zh-CN" sz="2400" b="1" dirty="0">
                <a:solidFill>
                  <a:schemeClr val="accent6">
                    <a:lumMod val="75000"/>
                  </a:schemeClr>
                </a:solidFill>
              </a:rPr>
              <a:t>Tip</a:t>
            </a:r>
            <a:r>
              <a:rPr lang="en-US" altLang="zh-CN" dirty="0">
                <a:solidFill>
                  <a:schemeClr val="accent6">
                    <a:lumMod val="75000"/>
                  </a:schemeClr>
                </a:solidFill>
              </a:rPr>
              <a:t>: Save shapes in a shared folder (e.g. a Dropbox folder) </a:t>
            </a:r>
            <a:br>
              <a:rPr lang="en-US" altLang="zh-CN" dirty="0">
                <a:solidFill>
                  <a:schemeClr val="accent6">
                    <a:lumMod val="75000"/>
                  </a:schemeClr>
                </a:solidFill>
              </a:rPr>
            </a:br>
            <a:r>
              <a:rPr lang="en-US" altLang="zh-CN" dirty="0">
                <a:solidFill>
                  <a:schemeClr val="accent6">
                    <a:lumMod val="75000"/>
                  </a:schemeClr>
                </a:solidFill>
              </a:rPr>
              <a:t>to share saved shapes among multiple computers. </a:t>
            </a:r>
            <a:endParaRPr lang="en-US" dirty="0">
              <a:solidFill>
                <a:schemeClr val="accent6">
                  <a:lumMod val="75000"/>
                </a:schemeClr>
              </a:solidFill>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36967"/>
          <a:stretch/>
        </p:blipFill>
        <p:spPr>
          <a:xfrm>
            <a:off x="4094503" y="1409233"/>
            <a:ext cx="4672706" cy="1561317"/>
          </a:xfrm>
          <a:prstGeom prst="rect">
            <a:avLst/>
          </a:prstGeom>
          <a:noFill/>
          <a:ln w="9525">
            <a:solidFill>
              <a:schemeClr val="bg1">
                <a:lumMod val="85000"/>
              </a:schemeClr>
            </a:solidFill>
            <a:miter lim="800000"/>
            <a:headEnd/>
            <a:tailEnd/>
          </a:ln>
        </p:spPr>
      </p:pic>
      <p:sp>
        <p:nvSpPr>
          <p:cNvPr id="12" name="[TextBox 6]"/>
          <p:cNvSpPr txBox="1"/>
          <p:nvPr/>
        </p:nvSpPr>
        <p:spPr>
          <a:xfrm>
            <a:off x="449237" y="1524000"/>
            <a:ext cx="3505201" cy="3170099"/>
          </a:xfrm>
          <a:prstGeom prst="rect">
            <a:avLst/>
          </a:prstGeom>
          <a:noFill/>
        </p:spPr>
        <p:txBody>
          <a:bodyPr wrap="square" rtlCol="0">
            <a:spAutoFit/>
          </a:bodyPr>
          <a:lstStyle/>
          <a:p>
            <a:r>
              <a:rPr lang="en-US" sz="2800" b="1" dirty="0">
                <a:solidFill>
                  <a:schemeClr val="accent6">
                    <a:lumMod val="75000"/>
                  </a:schemeClr>
                </a:solidFill>
              </a:rPr>
              <a:t>5.</a:t>
            </a:r>
            <a:r>
              <a:rPr lang="en-US" dirty="0">
                <a:solidFill>
                  <a:schemeClr val="accent6">
                    <a:lumMod val="75000"/>
                  </a:schemeClr>
                </a:solidFill>
              </a:rPr>
              <a:t>  To delete or rename the saved shape, right-click and choose the appropriate action from the context menu</a:t>
            </a:r>
            <a:r>
              <a:rPr lang="en-US" altLang="zh-CN" dirty="0">
                <a:solidFill>
                  <a:schemeClr val="accent6">
                    <a:lumMod val="75000"/>
                  </a:schemeClr>
                </a:solidFill>
              </a:rPr>
              <a:t>. </a:t>
            </a:r>
            <a:br>
              <a:rPr lang="en-US" altLang="zh-CN" dirty="0">
                <a:solidFill>
                  <a:schemeClr val="accent6">
                    <a:lumMod val="75000"/>
                  </a:schemeClr>
                </a:solidFill>
              </a:rPr>
            </a:br>
            <a:endParaRPr lang="en-US" altLang="zh-CN" dirty="0">
              <a:solidFill>
                <a:schemeClr val="accent6">
                  <a:lumMod val="75000"/>
                </a:schemeClr>
              </a:solidFill>
            </a:endParaRPr>
          </a:p>
          <a:p>
            <a:endParaRPr lang="en-US" altLang="zh-CN" dirty="0">
              <a:solidFill>
                <a:schemeClr val="accent6">
                  <a:lumMod val="75000"/>
                </a:schemeClr>
              </a:solidFill>
            </a:endParaRPr>
          </a:p>
          <a:p>
            <a:r>
              <a:rPr lang="en-US" sz="2800" b="1" dirty="0">
                <a:solidFill>
                  <a:srgbClr val="F79646">
                    <a:lumMod val="75000"/>
                  </a:srgbClr>
                </a:solidFill>
              </a:rPr>
              <a:t>6.</a:t>
            </a:r>
            <a:r>
              <a:rPr lang="en-US" dirty="0">
                <a:solidFill>
                  <a:srgbClr val="F79646">
                    <a:lumMod val="75000"/>
                  </a:srgbClr>
                </a:solidFill>
              </a:rPr>
              <a:t> </a:t>
            </a:r>
            <a:r>
              <a:rPr lang="en-US" altLang="zh-CN" dirty="0">
                <a:solidFill>
                  <a:schemeClr val="accent6">
                    <a:lumMod val="75000"/>
                  </a:schemeClr>
                </a:solidFill>
              </a:rPr>
              <a:t>Right-click an empty area of the Shapes Lab to change the location where shapes are saved.</a:t>
            </a:r>
            <a:endParaRPr lang="en-US" dirty="0">
              <a:solidFill>
                <a:schemeClr val="accent6">
                  <a:lumMod val="75000"/>
                </a:schemeClr>
              </a:solidFill>
            </a:endParaRPr>
          </a:p>
          <a:p>
            <a:endParaRPr lang="en-US" dirty="0">
              <a:solidFill>
                <a:schemeClr val="accent6">
                  <a:lumMod val="75000"/>
                </a:schemeClr>
              </a:solidFill>
            </a:endParaRPr>
          </a:p>
        </p:txBody>
      </p:sp>
      <p:pic>
        <p:nvPicPr>
          <p:cNvPr id="9" name="Picture 9"/>
          <p:cNvPicPr>
            <a:picLocks noChangeAspect="1"/>
          </p:cNvPicPr>
          <p:nvPr/>
        </p:nvPicPr>
        <p:blipFill>
          <a:blip r:embed="rId4"/>
          <a:stretch>
            <a:fillRect/>
          </a:stretch>
        </p:blipFill>
        <p:spPr>
          <a:xfrm>
            <a:off x="4094503" y="3533275"/>
            <a:ext cx="4672706" cy="1572125"/>
          </a:xfrm>
          <a:prstGeom prst="rect">
            <a:avLst/>
          </a:prstGeom>
          <a:noFill/>
          <a:ln w="9525">
            <a:solidFill>
              <a:schemeClr val="bg1">
                <a:lumMod val="85000"/>
              </a:schemeClr>
            </a:solidFill>
            <a:miter lim="800000"/>
            <a:headEnd/>
            <a:tailEnd/>
          </a:ln>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3186" r="1233" b="4527"/>
          <a:stretch/>
        </p:blipFill>
        <p:spPr>
          <a:xfrm>
            <a:off x="6535399" y="4534762"/>
            <a:ext cx="2334638" cy="1485038"/>
          </a:xfrm>
          <a:prstGeom prst="rect">
            <a:avLst/>
          </a:prstGeom>
        </p:spPr>
      </p:pic>
      <p:sp>
        <p:nvSpPr>
          <p:cNvPr id="8"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Shapes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38601465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C8E50809-4FB8-435E-90D4-70A7343740E9}"/>
              </a:ext>
            </a:extLst>
          </p:cNvPr>
          <p:cNvGrpSpPr/>
          <p:nvPr/>
        </p:nvGrpSpPr>
        <p:grpSpPr>
          <a:xfrm>
            <a:off x="2336951" y="2818893"/>
            <a:ext cx="838200" cy="838200"/>
            <a:chOff x="799611" y="940741"/>
            <a:chExt cx="838200" cy="838200"/>
          </a:xfrm>
        </p:grpSpPr>
        <p:grpSp>
          <p:nvGrpSpPr>
            <p:cNvPr id="36" name="Group 35">
              <a:extLst>
                <a:ext uri="{FF2B5EF4-FFF2-40B4-BE49-F238E27FC236}">
                  <a16:creationId xmlns:a16="http://schemas.microsoft.com/office/drawing/2014/main" id="{C3115AA1-E23B-422B-B0BC-8D56856E433B}"/>
                </a:ext>
              </a:extLst>
            </p:cNvPr>
            <p:cNvGrpSpPr/>
            <p:nvPr/>
          </p:nvGrpSpPr>
          <p:grpSpPr>
            <a:xfrm>
              <a:off x="799611" y="940741"/>
              <a:ext cx="838200" cy="838200"/>
              <a:chOff x="1002575" y="1231726"/>
              <a:chExt cx="838200" cy="838200"/>
            </a:xfrm>
          </p:grpSpPr>
          <p:sp>
            <p:nvSpPr>
              <p:cNvPr id="45" name="Rectangle 44">
                <a:extLst>
                  <a:ext uri="{FF2B5EF4-FFF2-40B4-BE49-F238E27FC236}">
                    <a16:creationId xmlns:a16="http://schemas.microsoft.com/office/drawing/2014/main" id="{2A0D1470-81F5-4AA5-B40D-7942BA8C5C3A}"/>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6" name="Rectangle 4">
                <a:extLst>
                  <a:ext uri="{FF2B5EF4-FFF2-40B4-BE49-F238E27FC236}">
                    <a16:creationId xmlns:a16="http://schemas.microsoft.com/office/drawing/2014/main" id="{B4D5FD70-1C59-4C62-AE3C-A6F594E3DE5F}"/>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4B76E119-A237-4377-9536-488F4D5629AB}"/>
                </a:ext>
              </a:extLst>
            </p:cNvPr>
            <p:cNvGrpSpPr/>
            <p:nvPr/>
          </p:nvGrpSpPr>
          <p:grpSpPr>
            <a:xfrm>
              <a:off x="967295" y="1104981"/>
              <a:ext cx="512764" cy="508708"/>
              <a:chOff x="2530422" y="1554885"/>
              <a:chExt cx="1030967" cy="1022813"/>
            </a:xfrm>
          </p:grpSpPr>
          <p:pic>
            <p:nvPicPr>
              <p:cNvPr id="38" name="Picture 37">
                <a:extLst>
                  <a:ext uri="{FF2B5EF4-FFF2-40B4-BE49-F238E27FC236}">
                    <a16:creationId xmlns:a16="http://schemas.microsoft.com/office/drawing/2014/main" id="{78E5B8F5-1B9E-4CA2-AB21-0B028E0A250B}"/>
                  </a:ext>
                </a:extLst>
              </p:cNvPr>
              <p:cNvPicPr>
                <a:picLocks noChangeAspect="1"/>
              </p:cNvPicPr>
              <p:nvPr/>
            </p:nvPicPr>
            <p:blipFill>
              <a:blip r:embed="rId2"/>
              <a:stretch>
                <a:fillRect/>
              </a:stretch>
            </p:blipFill>
            <p:spPr>
              <a:xfrm>
                <a:off x="2761289" y="1776170"/>
                <a:ext cx="578811" cy="578811"/>
              </a:xfrm>
              <a:prstGeom prst="rect">
                <a:avLst/>
              </a:prstGeom>
            </p:spPr>
          </p:pic>
          <p:grpSp>
            <p:nvGrpSpPr>
              <p:cNvPr id="39" name="Group 19">
                <a:extLst>
                  <a:ext uri="{FF2B5EF4-FFF2-40B4-BE49-F238E27FC236}">
                    <a16:creationId xmlns:a16="http://schemas.microsoft.com/office/drawing/2014/main" id="{DA913188-684E-42CF-92A1-D805448D4DF4}"/>
                  </a:ext>
                </a:extLst>
              </p:cNvPr>
              <p:cNvGrpSpPr/>
              <p:nvPr/>
            </p:nvGrpSpPr>
            <p:grpSpPr>
              <a:xfrm rot="10800000">
                <a:off x="2530422" y="1554885"/>
                <a:ext cx="809677" cy="806483"/>
                <a:chOff x="1429022" y="1677198"/>
                <a:chExt cx="243913" cy="242951"/>
              </a:xfrm>
            </p:grpSpPr>
            <p:cxnSp>
              <p:nvCxnSpPr>
                <p:cNvPr id="43" name="Straight Connector 42">
                  <a:extLst>
                    <a:ext uri="{FF2B5EF4-FFF2-40B4-BE49-F238E27FC236}">
                      <a16:creationId xmlns:a16="http://schemas.microsoft.com/office/drawing/2014/main" id="{37EFCB70-EA21-4DBA-80CC-BFAD92E4D22C}"/>
                    </a:ext>
                  </a:extLst>
                </p:cNvPr>
                <p:cNvCxnSpPr/>
                <p:nvPr/>
              </p:nvCxnSpPr>
              <p:spPr>
                <a:xfrm>
                  <a:off x="1431907" y="1677198"/>
                  <a:ext cx="241028" cy="0"/>
                </a:xfrm>
                <a:prstGeom prst="line">
                  <a:avLst/>
                </a:prstGeom>
                <a:ln w="44450" cap="sq">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54CF0D4-76A3-4DD9-A7D5-C9E3365A0541}"/>
                    </a:ext>
                  </a:extLst>
                </p:cNvPr>
                <p:cNvCxnSpPr/>
                <p:nvPr/>
              </p:nvCxnSpPr>
              <p:spPr>
                <a:xfrm rot="16200000">
                  <a:off x="1308508" y="1799635"/>
                  <a:ext cx="241028" cy="0"/>
                </a:xfrm>
                <a:prstGeom prst="line">
                  <a:avLst/>
                </a:prstGeom>
                <a:ln w="44450" cap="sq">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40" name="Group 19">
                <a:extLst>
                  <a:ext uri="{FF2B5EF4-FFF2-40B4-BE49-F238E27FC236}">
                    <a16:creationId xmlns:a16="http://schemas.microsoft.com/office/drawing/2014/main" id="{E1837D1A-D982-470E-A9DE-6BDED6404575}"/>
                  </a:ext>
                </a:extLst>
              </p:cNvPr>
              <p:cNvGrpSpPr/>
              <p:nvPr/>
            </p:nvGrpSpPr>
            <p:grpSpPr>
              <a:xfrm>
                <a:off x="2761289" y="1777598"/>
                <a:ext cx="800100" cy="800100"/>
                <a:chOff x="1429022" y="1679121"/>
                <a:chExt cx="241028" cy="241028"/>
              </a:xfrm>
            </p:grpSpPr>
            <p:cxnSp>
              <p:nvCxnSpPr>
                <p:cNvPr id="41" name="Straight Connector 40">
                  <a:extLst>
                    <a:ext uri="{FF2B5EF4-FFF2-40B4-BE49-F238E27FC236}">
                      <a16:creationId xmlns:a16="http://schemas.microsoft.com/office/drawing/2014/main" id="{B69734E3-F51F-4FC9-A3F8-380C9E092FAC}"/>
                    </a:ext>
                  </a:extLst>
                </p:cNvPr>
                <p:cNvCxnSpPr/>
                <p:nvPr/>
              </p:nvCxnSpPr>
              <p:spPr>
                <a:xfrm>
                  <a:off x="1429022" y="1679121"/>
                  <a:ext cx="241028" cy="0"/>
                </a:xfrm>
                <a:prstGeom prst="line">
                  <a:avLst/>
                </a:prstGeom>
                <a:ln w="44450" cap="sq">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07C5813-9AF7-4883-ACD3-DC4420374C1E}"/>
                    </a:ext>
                  </a:extLst>
                </p:cNvPr>
                <p:cNvCxnSpPr/>
                <p:nvPr/>
              </p:nvCxnSpPr>
              <p:spPr>
                <a:xfrm rot="16200000">
                  <a:off x="1308508" y="1799635"/>
                  <a:ext cx="241028" cy="0"/>
                </a:xfrm>
                <a:prstGeom prst="line">
                  <a:avLst/>
                </a:prstGeom>
                <a:ln w="44450" cap="sq">
                  <a:solidFill>
                    <a:srgbClr val="0070C0"/>
                  </a:solidFill>
                </a:ln>
              </p:spPr>
              <p:style>
                <a:lnRef idx="1">
                  <a:schemeClr val="accent1"/>
                </a:lnRef>
                <a:fillRef idx="0">
                  <a:schemeClr val="accent1"/>
                </a:fillRef>
                <a:effectRef idx="0">
                  <a:schemeClr val="accent1"/>
                </a:effectRef>
                <a:fontRef idx="minor">
                  <a:schemeClr val="tx1"/>
                </a:fontRef>
              </p:style>
            </p:cxnSp>
          </p:grpSp>
        </p:grpSp>
      </p:grpSp>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Crop Lab</a:t>
            </a:r>
            <a:endParaRPr lang="en-SG" dirty="0">
              <a:solidFill>
                <a:srgbClr val="0070C0"/>
              </a:solidFill>
            </a:endParaRPr>
          </a:p>
        </p:txBody>
      </p:sp>
    </p:spTree>
    <p:extLst>
      <p:ext uri="{BB962C8B-B14F-4D97-AF65-F5344CB8AC3E}">
        <p14:creationId xmlns:p14="http://schemas.microsoft.com/office/powerpoint/2010/main" val="15413993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893248"/>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shape below, click the           button select                                 .</a:t>
            </a:r>
            <a:endParaRPr lang="en-SG" dirty="0">
              <a:solidFill>
                <a:schemeClr val="accent6">
                  <a:lumMod val="75000"/>
                </a:schemeClr>
              </a:solidFill>
            </a:endParaRPr>
          </a:p>
        </p:txBody>
      </p:sp>
      <p:sp>
        <p:nvSpPr>
          <p:cNvPr id="22" name="Freeform 15"/>
          <p:cNvSpPr/>
          <p:nvPr/>
        </p:nvSpPr>
        <p:spPr>
          <a:xfrm>
            <a:off x="1828800" y="5270420"/>
            <a:ext cx="536228" cy="596979"/>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6" name="TextBox 15"/>
          <p:cNvSpPr txBox="1"/>
          <p:nvPr/>
        </p:nvSpPr>
        <p:spPr>
          <a:xfrm>
            <a:off x="533401" y="5676781"/>
            <a:ext cx="800100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Delete this picture, and </a:t>
            </a:r>
            <a:r>
              <a:rPr lang="en-US" i="1" dirty="0">
                <a:solidFill>
                  <a:schemeClr val="accent6">
                    <a:lumMod val="75000"/>
                  </a:schemeClr>
                </a:solidFill>
              </a:rPr>
              <a:t>you are now left with the shape area cropped out from the picture!</a:t>
            </a:r>
            <a:endParaRPr lang="en-SG" i="1" dirty="0">
              <a:solidFill>
                <a:schemeClr val="accent6">
                  <a:lumMod val="75000"/>
                </a:schemeClr>
              </a:solidFill>
            </a:endParaRPr>
          </a:p>
        </p:txBody>
      </p:sp>
      <p:pic>
        <p:nvPicPr>
          <p:cNvPr id="2" name="Picture 1"/>
          <p:cNvPicPr>
            <a:picLocks noChangeAspect="1"/>
          </p:cNvPicPr>
          <p:nvPr/>
        </p:nvPicPr>
        <p:blipFill>
          <a:blip r:embed="rId3"/>
          <a:stretch>
            <a:fillRect/>
          </a:stretch>
        </p:blipFill>
        <p:spPr>
          <a:xfrm>
            <a:off x="4495800" y="893248"/>
            <a:ext cx="400050" cy="638175"/>
          </a:xfrm>
          <a:prstGeom prst="rect">
            <a:avLst/>
          </a:prstGeom>
          <a:effectLst>
            <a:outerShdw blurRad="63500" sx="102000" sy="102000" algn="ctr" rotWithShape="0">
              <a:prstClr val="black">
                <a:alpha val="40000"/>
              </a:prstClr>
            </a:outerShdw>
          </a:effectLst>
        </p:spPr>
      </p:pic>
      <p:pic>
        <p:nvPicPr>
          <p:cNvPr id="4" name="Picture 3"/>
          <p:cNvPicPr>
            <a:picLocks noChangeAspect="1"/>
          </p:cNvPicPr>
          <p:nvPr/>
        </p:nvPicPr>
        <p:blipFill>
          <a:blip r:embed="rId4"/>
          <a:stretch>
            <a:fillRect/>
          </a:stretch>
        </p:blipFill>
        <p:spPr>
          <a:xfrm>
            <a:off x="6285598" y="1036672"/>
            <a:ext cx="1643796" cy="325925"/>
          </a:xfrm>
          <a:prstGeom prst="rect">
            <a:avLst/>
          </a:prstGeom>
          <a:effectLst>
            <a:outerShdw blurRad="63500" sx="102000" sy="102000" algn="ctr" rotWithShape="0">
              <a:prstClr val="black">
                <a:alpha val="40000"/>
              </a:prstClr>
            </a:outerShdw>
          </a:effectLst>
        </p:spPr>
      </p:pic>
      <p:sp>
        <p:nvSpPr>
          <p:cNvPr id="10"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Crop To Shape</a:t>
            </a:r>
            <a:endParaRPr lang="en-SG" b="1" dirty="0">
              <a:solidFill>
                <a:srgbClr val="0070C0"/>
              </a:solidFill>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71" name="Picture 8" descr="File:Paul, George &amp; John.png">
            <a:extLst>
              <a:ext uri="{FF2B5EF4-FFF2-40B4-BE49-F238E27FC236}">
                <a16:creationId xmlns:a16="http://schemas.microsoft.com/office/drawing/2014/main" id="{3B1C8C0C-0FB0-421D-BEA0-173F555297E1}"/>
              </a:ext>
            </a:extLst>
          </p:cNvPr>
          <p:cNvPicPr>
            <a:picLocks noChangeAspect="1" noChangeArrowheads="1"/>
          </p:cNvPicPr>
          <p:nvPr/>
        </p:nvPicPr>
        <p:blipFill rotWithShape="1">
          <a:blip r:embed="rId6">
            <a:duotone>
              <a:schemeClr val="bg2">
                <a:shade val="45000"/>
                <a:satMod val="135000"/>
              </a:schemeClr>
              <a:prstClr val="white"/>
            </a:duotone>
            <a:extLst>
              <a:ext uri="{28A0092B-C50C-407E-A947-70E740481C1C}">
                <a14:useLocalDpi xmlns:a14="http://schemas.microsoft.com/office/drawing/2010/main" val="0"/>
              </a:ext>
            </a:extLst>
          </a:blip>
          <a:srcRect l="-519" t="18617" r="61597" b="26998"/>
          <a:stretch/>
        </p:blipFill>
        <p:spPr bwMode="auto">
          <a:xfrm>
            <a:off x="2365028" y="1891056"/>
            <a:ext cx="4150072" cy="3815586"/>
          </a:xfrm>
          <a:prstGeom prst="rect">
            <a:avLst/>
          </a:prstGeom>
          <a:noFill/>
          <a:extLst>
            <a:ext uri="{909E8E84-426E-40DD-AFC4-6F175D3DCCD1}">
              <a14:hiddenFill xmlns:a14="http://schemas.microsoft.com/office/drawing/2010/main">
                <a:solidFill>
                  <a:srgbClr val="FFFFFF"/>
                </a:solidFill>
              </a14:hiddenFill>
            </a:ext>
          </a:extLst>
        </p:spPr>
      </p:pic>
      <p:sp>
        <p:nvSpPr>
          <p:cNvPr id="72" name="Freeform 4">
            <a:extLst>
              <a:ext uri="{FF2B5EF4-FFF2-40B4-BE49-F238E27FC236}">
                <a16:creationId xmlns:a16="http://schemas.microsoft.com/office/drawing/2014/main" id="{26AD2B46-FB2A-44D7-A66E-9F9B6E788984}"/>
              </a:ext>
            </a:extLst>
          </p:cNvPr>
          <p:cNvSpPr/>
          <p:nvPr/>
        </p:nvSpPr>
        <p:spPr>
          <a:xfrm>
            <a:off x="3744227" y="2416845"/>
            <a:ext cx="2762246" cy="3324303"/>
          </a:xfrm>
          <a:custGeom>
            <a:avLst/>
            <a:gdLst>
              <a:gd name="connsiteX0" fmla="*/ 0 w 4960189"/>
              <a:gd name="connsiteY0" fmla="*/ 5814204 h 5960853"/>
              <a:gd name="connsiteX1" fmla="*/ 181155 w 4960189"/>
              <a:gd name="connsiteY1" fmla="*/ 4891178 h 5960853"/>
              <a:gd name="connsiteX2" fmla="*/ 465826 w 4960189"/>
              <a:gd name="connsiteY2" fmla="*/ 4753155 h 5960853"/>
              <a:gd name="connsiteX3" fmla="*/ 681487 w 4960189"/>
              <a:gd name="connsiteY3" fmla="*/ 3381555 h 5960853"/>
              <a:gd name="connsiteX4" fmla="*/ 1440611 w 4960189"/>
              <a:gd name="connsiteY4" fmla="*/ 3079631 h 5960853"/>
              <a:gd name="connsiteX5" fmla="*/ 1725283 w 4960189"/>
              <a:gd name="connsiteY5" fmla="*/ 2648310 h 5960853"/>
              <a:gd name="connsiteX6" fmla="*/ 1716657 w 4960189"/>
              <a:gd name="connsiteY6" fmla="*/ 2484408 h 5960853"/>
              <a:gd name="connsiteX7" fmla="*/ 1431985 w 4960189"/>
              <a:gd name="connsiteY7" fmla="*/ 2303253 h 5960853"/>
              <a:gd name="connsiteX8" fmla="*/ 1431985 w 4960189"/>
              <a:gd name="connsiteY8" fmla="*/ 2130725 h 5960853"/>
              <a:gd name="connsiteX9" fmla="*/ 1354347 w 4960189"/>
              <a:gd name="connsiteY9" fmla="*/ 1923691 h 5960853"/>
              <a:gd name="connsiteX10" fmla="*/ 1311215 w 4960189"/>
              <a:gd name="connsiteY10" fmla="*/ 1337095 h 5960853"/>
              <a:gd name="connsiteX11" fmla="*/ 1414732 w 4960189"/>
              <a:gd name="connsiteY11" fmla="*/ 1138687 h 5960853"/>
              <a:gd name="connsiteX12" fmla="*/ 1345721 w 4960189"/>
              <a:gd name="connsiteY12" fmla="*/ 759125 h 5960853"/>
              <a:gd name="connsiteX13" fmla="*/ 1595887 w 4960189"/>
              <a:gd name="connsiteY13" fmla="*/ 301925 h 5960853"/>
              <a:gd name="connsiteX14" fmla="*/ 2165230 w 4960189"/>
              <a:gd name="connsiteY14" fmla="*/ 0 h 5960853"/>
              <a:gd name="connsiteX15" fmla="*/ 2717321 w 4960189"/>
              <a:gd name="connsiteY15" fmla="*/ 17253 h 5960853"/>
              <a:gd name="connsiteX16" fmla="*/ 3398807 w 4960189"/>
              <a:gd name="connsiteY16" fmla="*/ 353683 h 5960853"/>
              <a:gd name="connsiteX17" fmla="*/ 3804249 w 4960189"/>
              <a:gd name="connsiteY17" fmla="*/ 1000665 h 5960853"/>
              <a:gd name="connsiteX18" fmla="*/ 3657600 w 4960189"/>
              <a:gd name="connsiteY18" fmla="*/ 1397480 h 5960853"/>
              <a:gd name="connsiteX19" fmla="*/ 3717985 w 4960189"/>
              <a:gd name="connsiteY19" fmla="*/ 1604514 h 5960853"/>
              <a:gd name="connsiteX20" fmla="*/ 3674853 w 4960189"/>
              <a:gd name="connsiteY20" fmla="*/ 1725283 h 5960853"/>
              <a:gd name="connsiteX21" fmla="*/ 3778370 w 4960189"/>
              <a:gd name="connsiteY21" fmla="*/ 1854680 h 5960853"/>
              <a:gd name="connsiteX22" fmla="*/ 3355675 w 4960189"/>
              <a:gd name="connsiteY22" fmla="*/ 2484408 h 5960853"/>
              <a:gd name="connsiteX23" fmla="*/ 3692106 w 4960189"/>
              <a:gd name="connsiteY23" fmla="*/ 2829465 h 5960853"/>
              <a:gd name="connsiteX24" fmla="*/ 4166558 w 4960189"/>
              <a:gd name="connsiteY24" fmla="*/ 3010619 h 5960853"/>
              <a:gd name="connsiteX25" fmla="*/ 4468483 w 4960189"/>
              <a:gd name="connsiteY25" fmla="*/ 3027872 h 5960853"/>
              <a:gd name="connsiteX26" fmla="*/ 4796287 w 4960189"/>
              <a:gd name="connsiteY26" fmla="*/ 3200400 h 5960853"/>
              <a:gd name="connsiteX27" fmla="*/ 4960189 w 4960189"/>
              <a:gd name="connsiteY27" fmla="*/ 3605842 h 5960853"/>
              <a:gd name="connsiteX28" fmla="*/ 4960189 w 4960189"/>
              <a:gd name="connsiteY28" fmla="*/ 5943600 h 5960853"/>
              <a:gd name="connsiteX29" fmla="*/ 8626 w 4960189"/>
              <a:gd name="connsiteY29" fmla="*/ 5960853 h 5960853"/>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31985 w 4960189"/>
              <a:gd name="connsiteY7" fmla="*/ 2303253 h 5969480"/>
              <a:gd name="connsiteX8" fmla="*/ 1431985 w 4960189"/>
              <a:gd name="connsiteY8" fmla="*/ 2130725 h 5969480"/>
              <a:gd name="connsiteX9" fmla="*/ 1354347 w 4960189"/>
              <a:gd name="connsiteY9" fmla="*/ 1923691 h 5969480"/>
              <a:gd name="connsiteX10" fmla="*/ 1311215 w 4960189"/>
              <a:gd name="connsiteY10" fmla="*/ 1337095 h 5969480"/>
              <a:gd name="connsiteX11" fmla="*/ 1414732 w 4960189"/>
              <a:gd name="connsiteY11" fmla="*/ 1138687 h 5969480"/>
              <a:gd name="connsiteX12" fmla="*/ 1345721 w 4960189"/>
              <a:gd name="connsiteY12" fmla="*/ 759125 h 5969480"/>
              <a:gd name="connsiteX13" fmla="*/ 1595887 w 4960189"/>
              <a:gd name="connsiteY13" fmla="*/ 301925 h 5969480"/>
              <a:gd name="connsiteX14" fmla="*/ 2165230 w 4960189"/>
              <a:gd name="connsiteY14" fmla="*/ 0 h 5969480"/>
              <a:gd name="connsiteX15" fmla="*/ 2717321 w 4960189"/>
              <a:gd name="connsiteY15" fmla="*/ 17253 h 5969480"/>
              <a:gd name="connsiteX16" fmla="*/ 3398807 w 4960189"/>
              <a:gd name="connsiteY16" fmla="*/ 353683 h 5969480"/>
              <a:gd name="connsiteX17" fmla="*/ 3804249 w 4960189"/>
              <a:gd name="connsiteY17" fmla="*/ 1000665 h 5969480"/>
              <a:gd name="connsiteX18" fmla="*/ 3657600 w 4960189"/>
              <a:gd name="connsiteY18" fmla="*/ 1397480 h 5969480"/>
              <a:gd name="connsiteX19" fmla="*/ 3717985 w 4960189"/>
              <a:gd name="connsiteY19" fmla="*/ 1604514 h 5969480"/>
              <a:gd name="connsiteX20" fmla="*/ 3674853 w 4960189"/>
              <a:gd name="connsiteY20" fmla="*/ 1725283 h 5969480"/>
              <a:gd name="connsiteX21" fmla="*/ 3778370 w 4960189"/>
              <a:gd name="connsiteY21" fmla="*/ 1854680 h 5969480"/>
              <a:gd name="connsiteX22" fmla="*/ 3355675 w 4960189"/>
              <a:gd name="connsiteY22" fmla="*/ 2484408 h 5969480"/>
              <a:gd name="connsiteX23" fmla="*/ 3692106 w 4960189"/>
              <a:gd name="connsiteY23" fmla="*/ 2829465 h 5969480"/>
              <a:gd name="connsiteX24" fmla="*/ 4166558 w 4960189"/>
              <a:gd name="connsiteY24" fmla="*/ 3010619 h 5969480"/>
              <a:gd name="connsiteX25" fmla="*/ 4468483 w 4960189"/>
              <a:gd name="connsiteY25" fmla="*/ 3027872 h 5969480"/>
              <a:gd name="connsiteX26" fmla="*/ 4796287 w 4960189"/>
              <a:gd name="connsiteY26" fmla="*/ 3200400 h 5969480"/>
              <a:gd name="connsiteX27" fmla="*/ 4960189 w 4960189"/>
              <a:gd name="connsiteY27" fmla="*/ 3605842 h 5969480"/>
              <a:gd name="connsiteX28" fmla="*/ 4960189 w 4960189"/>
              <a:gd name="connsiteY28" fmla="*/ 5943600 h 5969480"/>
              <a:gd name="connsiteX29" fmla="*/ 8626 w 4960189"/>
              <a:gd name="connsiteY29" fmla="*/ 5960853 h 5969480"/>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31985 w 4960189"/>
              <a:gd name="connsiteY7" fmla="*/ 2303253 h 5969480"/>
              <a:gd name="connsiteX8" fmla="*/ 1431985 w 4960189"/>
              <a:gd name="connsiteY8" fmla="*/ 2130725 h 5969480"/>
              <a:gd name="connsiteX9" fmla="*/ 1354347 w 4960189"/>
              <a:gd name="connsiteY9" fmla="*/ 1923691 h 5969480"/>
              <a:gd name="connsiteX10" fmla="*/ 1354347 w 4960189"/>
              <a:gd name="connsiteY10" fmla="*/ 1354348 h 5969480"/>
              <a:gd name="connsiteX11" fmla="*/ 1414732 w 4960189"/>
              <a:gd name="connsiteY11" fmla="*/ 1138687 h 5969480"/>
              <a:gd name="connsiteX12" fmla="*/ 1345721 w 4960189"/>
              <a:gd name="connsiteY12" fmla="*/ 759125 h 5969480"/>
              <a:gd name="connsiteX13" fmla="*/ 1595887 w 4960189"/>
              <a:gd name="connsiteY13" fmla="*/ 301925 h 5969480"/>
              <a:gd name="connsiteX14" fmla="*/ 2165230 w 4960189"/>
              <a:gd name="connsiteY14" fmla="*/ 0 h 5969480"/>
              <a:gd name="connsiteX15" fmla="*/ 2717321 w 4960189"/>
              <a:gd name="connsiteY15" fmla="*/ 17253 h 5969480"/>
              <a:gd name="connsiteX16" fmla="*/ 3398807 w 4960189"/>
              <a:gd name="connsiteY16" fmla="*/ 353683 h 5969480"/>
              <a:gd name="connsiteX17" fmla="*/ 3804249 w 4960189"/>
              <a:gd name="connsiteY17" fmla="*/ 1000665 h 5969480"/>
              <a:gd name="connsiteX18" fmla="*/ 3657600 w 4960189"/>
              <a:gd name="connsiteY18" fmla="*/ 1397480 h 5969480"/>
              <a:gd name="connsiteX19" fmla="*/ 3717985 w 4960189"/>
              <a:gd name="connsiteY19" fmla="*/ 1604514 h 5969480"/>
              <a:gd name="connsiteX20" fmla="*/ 3674853 w 4960189"/>
              <a:gd name="connsiteY20" fmla="*/ 1725283 h 5969480"/>
              <a:gd name="connsiteX21" fmla="*/ 3778370 w 4960189"/>
              <a:gd name="connsiteY21" fmla="*/ 1854680 h 5969480"/>
              <a:gd name="connsiteX22" fmla="*/ 3355675 w 4960189"/>
              <a:gd name="connsiteY22" fmla="*/ 2484408 h 5969480"/>
              <a:gd name="connsiteX23" fmla="*/ 3692106 w 4960189"/>
              <a:gd name="connsiteY23" fmla="*/ 2829465 h 5969480"/>
              <a:gd name="connsiteX24" fmla="*/ 4166558 w 4960189"/>
              <a:gd name="connsiteY24" fmla="*/ 3010619 h 5969480"/>
              <a:gd name="connsiteX25" fmla="*/ 4468483 w 4960189"/>
              <a:gd name="connsiteY25" fmla="*/ 3027872 h 5969480"/>
              <a:gd name="connsiteX26" fmla="*/ 4796287 w 4960189"/>
              <a:gd name="connsiteY26" fmla="*/ 3200400 h 5969480"/>
              <a:gd name="connsiteX27" fmla="*/ 4960189 w 4960189"/>
              <a:gd name="connsiteY27" fmla="*/ 3605842 h 5969480"/>
              <a:gd name="connsiteX28" fmla="*/ 4960189 w 4960189"/>
              <a:gd name="connsiteY28" fmla="*/ 5943600 h 5969480"/>
              <a:gd name="connsiteX29" fmla="*/ 8626 w 4960189"/>
              <a:gd name="connsiteY29" fmla="*/ 5960853 h 5969480"/>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31985 w 4960189"/>
              <a:gd name="connsiteY7" fmla="*/ 2303253 h 5969480"/>
              <a:gd name="connsiteX8" fmla="*/ 1431985 w 4960189"/>
              <a:gd name="connsiteY8" fmla="*/ 2130725 h 5969480"/>
              <a:gd name="connsiteX9" fmla="*/ 1406105 w 4960189"/>
              <a:gd name="connsiteY9" fmla="*/ 1889185 h 5969480"/>
              <a:gd name="connsiteX10" fmla="*/ 1354347 w 4960189"/>
              <a:gd name="connsiteY10" fmla="*/ 1354348 h 5969480"/>
              <a:gd name="connsiteX11" fmla="*/ 1414732 w 4960189"/>
              <a:gd name="connsiteY11" fmla="*/ 1138687 h 5969480"/>
              <a:gd name="connsiteX12" fmla="*/ 1345721 w 4960189"/>
              <a:gd name="connsiteY12" fmla="*/ 759125 h 5969480"/>
              <a:gd name="connsiteX13" fmla="*/ 1595887 w 4960189"/>
              <a:gd name="connsiteY13" fmla="*/ 301925 h 5969480"/>
              <a:gd name="connsiteX14" fmla="*/ 2165230 w 4960189"/>
              <a:gd name="connsiteY14" fmla="*/ 0 h 5969480"/>
              <a:gd name="connsiteX15" fmla="*/ 2717321 w 4960189"/>
              <a:gd name="connsiteY15" fmla="*/ 17253 h 5969480"/>
              <a:gd name="connsiteX16" fmla="*/ 3398807 w 4960189"/>
              <a:gd name="connsiteY16" fmla="*/ 353683 h 5969480"/>
              <a:gd name="connsiteX17" fmla="*/ 3804249 w 4960189"/>
              <a:gd name="connsiteY17" fmla="*/ 1000665 h 5969480"/>
              <a:gd name="connsiteX18" fmla="*/ 3657600 w 4960189"/>
              <a:gd name="connsiteY18" fmla="*/ 1397480 h 5969480"/>
              <a:gd name="connsiteX19" fmla="*/ 3717985 w 4960189"/>
              <a:gd name="connsiteY19" fmla="*/ 1604514 h 5969480"/>
              <a:gd name="connsiteX20" fmla="*/ 3674853 w 4960189"/>
              <a:gd name="connsiteY20" fmla="*/ 1725283 h 5969480"/>
              <a:gd name="connsiteX21" fmla="*/ 3778370 w 4960189"/>
              <a:gd name="connsiteY21" fmla="*/ 1854680 h 5969480"/>
              <a:gd name="connsiteX22" fmla="*/ 3355675 w 4960189"/>
              <a:gd name="connsiteY22" fmla="*/ 2484408 h 5969480"/>
              <a:gd name="connsiteX23" fmla="*/ 3692106 w 4960189"/>
              <a:gd name="connsiteY23" fmla="*/ 2829465 h 5969480"/>
              <a:gd name="connsiteX24" fmla="*/ 4166558 w 4960189"/>
              <a:gd name="connsiteY24" fmla="*/ 3010619 h 5969480"/>
              <a:gd name="connsiteX25" fmla="*/ 4468483 w 4960189"/>
              <a:gd name="connsiteY25" fmla="*/ 3027872 h 5969480"/>
              <a:gd name="connsiteX26" fmla="*/ 4796287 w 4960189"/>
              <a:gd name="connsiteY26" fmla="*/ 3200400 h 5969480"/>
              <a:gd name="connsiteX27" fmla="*/ 4960189 w 4960189"/>
              <a:gd name="connsiteY27" fmla="*/ 3605842 h 5969480"/>
              <a:gd name="connsiteX28" fmla="*/ 4960189 w 4960189"/>
              <a:gd name="connsiteY28" fmla="*/ 5943600 h 5969480"/>
              <a:gd name="connsiteX29" fmla="*/ 8626 w 4960189"/>
              <a:gd name="connsiteY29" fmla="*/ 5960853 h 5969480"/>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31985 w 4960189"/>
              <a:gd name="connsiteY7" fmla="*/ 2303253 h 5969480"/>
              <a:gd name="connsiteX8" fmla="*/ 1466491 w 4960189"/>
              <a:gd name="connsiteY8" fmla="*/ 2113472 h 5969480"/>
              <a:gd name="connsiteX9" fmla="*/ 1406105 w 4960189"/>
              <a:gd name="connsiteY9" fmla="*/ 1889185 h 5969480"/>
              <a:gd name="connsiteX10" fmla="*/ 1354347 w 4960189"/>
              <a:gd name="connsiteY10" fmla="*/ 1354348 h 5969480"/>
              <a:gd name="connsiteX11" fmla="*/ 1414732 w 4960189"/>
              <a:gd name="connsiteY11" fmla="*/ 1138687 h 5969480"/>
              <a:gd name="connsiteX12" fmla="*/ 1345721 w 4960189"/>
              <a:gd name="connsiteY12" fmla="*/ 759125 h 5969480"/>
              <a:gd name="connsiteX13" fmla="*/ 1595887 w 4960189"/>
              <a:gd name="connsiteY13" fmla="*/ 301925 h 5969480"/>
              <a:gd name="connsiteX14" fmla="*/ 2165230 w 4960189"/>
              <a:gd name="connsiteY14" fmla="*/ 0 h 5969480"/>
              <a:gd name="connsiteX15" fmla="*/ 2717321 w 4960189"/>
              <a:gd name="connsiteY15" fmla="*/ 17253 h 5969480"/>
              <a:gd name="connsiteX16" fmla="*/ 3398807 w 4960189"/>
              <a:gd name="connsiteY16" fmla="*/ 353683 h 5969480"/>
              <a:gd name="connsiteX17" fmla="*/ 3804249 w 4960189"/>
              <a:gd name="connsiteY17" fmla="*/ 1000665 h 5969480"/>
              <a:gd name="connsiteX18" fmla="*/ 3657600 w 4960189"/>
              <a:gd name="connsiteY18" fmla="*/ 1397480 h 5969480"/>
              <a:gd name="connsiteX19" fmla="*/ 3717985 w 4960189"/>
              <a:gd name="connsiteY19" fmla="*/ 1604514 h 5969480"/>
              <a:gd name="connsiteX20" fmla="*/ 3674853 w 4960189"/>
              <a:gd name="connsiteY20" fmla="*/ 1725283 h 5969480"/>
              <a:gd name="connsiteX21" fmla="*/ 3778370 w 4960189"/>
              <a:gd name="connsiteY21" fmla="*/ 1854680 h 5969480"/>
              <a:gd name="connsiteX22" fmla="*/ 3355675 w 4960189"/>
              <a:gd name="connsiteY22" fmla="*/ 2484408 h 5969480"/>
              <a:gd name="connsiteX23" fmla="*/ 3692106 w 4960189"/>
              <a:gd name="connsiteY23" fmla="*/ 2829465 h 5969480"/>
              <a:gd name="connsiteX24" fmla="*/ 4166558 w 4960189"/>
              <a:gd name="connsiteY24" fmla="*/ 3010619 h 5969480"/>
              <a:gd name="connsiteX25" fmla="*/ 4468483 w 4960189"/>
              <a:gd name="connsiteY25" fmla="*/ 3027872 h 5969480"/>
              <a:gd name="connsiteX26" fmla="*/ 4796287 w 4960189"/>
              <a:gd name="connsiteY26" fmla="*/ 3200400 h 5969480"/>
              <a:gd name="connsiteX27" fmla="*/ 4960189 w 4960189"/>
              <a:gd name="connsiteY27" fmla="*/ 3605842 h 5969480"/>
              <a:gd name="connsiteX28" fmla="*/ 4960189 w 4960189"/>
              <a:gd name="connsiteY28" fmla="*/ 5943600 h 5969480"/>
              <a:gd name="connsiteX29" fmla="*/ 8626 w 4960189"/>
              <a:gd name="connsiteY29" fmla="*/ 5960853 h 5969480"/>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95367 w 4960189"/>
              <a:gd name="connsiteY7" fmla="*/ 2278866 h 5969480"/>
              <a:gd name="connsiteX8" fmla="*/ 1431985 w 4960189"/>
              <a:gd name="connsiteY8" fmla="*/ 2303253 h 5969480"/>
              <a:gd name="connsiteX9" fmla="*/ 1466491 w 4960189"/>
              <a:gd name="connsiteY9" fmla="*/ 2113472 h 5969480"/>
              <a:gd name="connsiteX10" fmla="*/ 1406105 w 4960189"/>
              <a:gd name="connsiteY10" fmla="*/ 1889185 h 5969480"/>
              <a:gd name="connsiteX11" fmla="*/ 1354347 w 4960189"/>
              <a:gd name="connsiteY11" fmla="*/ 1354348 h 5969480"/>
              <a:gd name="connsiteX12" fmla="*/ 1414732 w 4960189"/>
              <a:gd name="connsiteY12" fmla="*/ 1138687 h 5969480"/>
              <a:gd name="connsiteX13" fmla="*/ 1345721 w 4960189"/>
              <a:gd name="connsiteY13" fmla="*/ 759125 h 5969480"/>
              <a:gd name="connsiteX14" fmla="*/ 1595887 w 4960189"/>
              <a:gd name="connsiteY14" fmla="*/ 301925 h 5969480"/>
              <a:gd name="connsiteX15" fmla="*/ 2165230 w 4960189"/>
              <a:gd name="connsiteY15" fmla="*/ 0 h 5969480"/>
              <a:gd name="connsiteX16" fmla="*/ 2717321 w 4960189"/>
              <a:gd name="connsiteY16" fmla="*/ 17253 h 5969480"/>
              <a:gd name="connsiteX17" fmla="*/ 3398807 w 4960189"/>
              <a:gd name="connsiteY17" fmla="*/ 353683 h 5969480"/>
              <a:gd name="connsiteX18" fmla="*/ 3804249 w 4960189"/>
              <a:gd name="connsiteY18" fmla="*/ 1000665 h 5969480"/>
              <a:gd name="connsiteX19" fmla="*/ 3657600 w 4960189"/>
              <a:gd name="connsiteY19" fmla="*/ 1397480 h 5969480"/>
              <a:gd name="connsiteX20" fmla="*/ 3717985 w 4960189"/>
              <a:gd name="connsiteY20" fmla="*/ 1604514 h 5969480"/>
              <a:gd name="connsiteX21" fmla="*/ 3674853 w 4960189"/>
              <a:gd name="connsiteY21" fmla="*/ 1725283 h 5969480"/>
              <a:gd name="connsiteX22" fmla="*/ 3778370 w 4960189"/>
              <a:gd name="connsiteY22" fmla="*/ 1854680 h 5969480"/>
              <a:gd name="connsiteX23" fmla="*/ 3355675 w 4960189"/>
              <a:gd name="connsiteY23" fmla="*/ 2484408 h 5969480"/>
              <a:gd name="connsiteX24" fmla="*/ 3692106 w 4960189"/>
              <a:gd name="connsiteY24" fmla="*/ 2829465 h 5969480"/>
              <a:gd name="connsiteX25" fmla="*/ 4166558 w 4960189"/>
              <a:gd name="connsiteY25" fmla="*/ 3010619 h 5969480"/>
              <a:gd name="connsiteX26" fmla="*/ 4468483 w 4960189"/>
              <a:gd name="connsiteY26" fmla="*/ 3027872 h 5969480"/>
              <a:gd name="connsiteX27" fmla="*/ 4796287 w 4960189"/>
              <a:gd name="connsiteY27" fmla="*/ 3200400 h 5969480"/>
              <a:gd name="connsiteX28" fmla="*/ 4960189 w 4960189"/>
              <a:gd name="connsiteY28" fmla="*/ 3605842 h 5969480"/>
              <a:gd name="connsiteX29" fmla="*/ 4960189 w 4960189"/>
              <a:gd name="connsiteY29" fmla="*/ 5943600 h 5969480"/>
              <a:gd name="connsiteX30" fmla="*/ 8626 w 4960189"/>
              <a:gd name="connsiteY30" fmla="*/ 5960853 h 5969480"/>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95367 w 4960189"/>
              <a:gd name="connsiteY7" fmla="*/ 2278866 h 5969480"/>
              <a:gd name="connsiteX8" fmla="*/ 1500996 w 4960189"/>
              <a:gd name="connsiteY8" fmla="*/ 2303253 h 5969480"/>
              <a:gd name="connsiteX9" fmla="*/ 1466491 w 4960189"/>
              <a:gd name="connsiteY9" fmla="*/ 2113472 h 5969480"/>
              <a:gd name="connsiteX10" fmla="*/ 1406105 w 4960189"/>
              <a:gd name="connsiteY10" fmla="*/ 1889185 h 5969480"/>
              <a:gd name="connsiteX11" fmla="*/ 1354347 w 4960189"/>
              <a:gd name="connsiteY11" fmla="*/ 1354348 h 5969480"/>
              <a:gd name="connsiteX12" fmla="*/ 1414732 w 4960189"/>
              <a:gd name="connsiteY12" fmla="*/ 1138687 h 5969480"/>
              <a:gd name="connsiteX13" fmla="*/ 1345721 w 4960189"/>
              <a:gd name="connsiteY13" fmla="*/ 759125 h 5969480"/>
              <a:gd name="connsiteX14" fmla="*/ 1595887 w 4960189"/>
              <a:gd name="connsiteY14" fmla="*/ 301925 h 5969480"/>
              <a:gd name="connsiteX15" fmla="*/ 2165230 w 4960189"/>
              <a:gd name="connsiteY15" fmla="*/ 0 h 5969480"/>
              <a:gd name="connsiteX16" fmla="*/ 2717321 w 4960189"/>
              <a:gd name="connsiteY16" fmla="*/ 17253 h 5969480"/>
              <a:gd name="connsiteX17" fmla="*/ 3398807 w 4960189"/>
              <a:gd name="connsiteY17" fmla="*/ 353683 h 5969480"/>
              <a:gd name="connsiteX18" fmla="*/ 3804249 w 4960189"/>
              <a:gd name="connsiteY18" fmla="*/ 1000665 h 5969480"/>
              <a:gd name="connsiteX19" fmla="*/ 3657600 w 4960189"/>
              <a:gd name="connsiteY19" fmla="*/ 1397480 h 5969480"/>
              <a:gd name="connsiteX20" fmla="*/ 3717985 w 4960189"/>
              <a:gd name="connsiteY20" fmla="*/ 1604514 h 5969480"/>
              <a:gd name="connsiteX21" fmla="*/ 3674853 w 4960189"/>
              <a:gd name="connsiteY21" fmla="*/ 1725283 h 5969480"/>
              <a:gd name="connsiteX22" fmla="*/ 3778370 w 4960189"/>
              <a:gd name="connsiteY22" fmla="*/ 1854680 h 5969480"/>
              <a:gd name="connsiteX23" fmla="*/ 3355675 w 4960189"/>
              <a:gd name="connsiteY23" fmla="*/ 2484408 h 5969480"/>
              <a:gd name="connsiteX24" fmla="*/ 3692106 w 4960189"/>
              <a:gd name="connsiteY24" fmla="*/ 2829465 h 5969480"/>
              <a:gd name="connsiteX25" fmla="*/ 4166558 w 4960189"/>
              <a:gd name="connsiteY25" fmla="*/ 3010619 h 5969480"/>
              <a:gd name="connsiteX26" fmla="*/ 4468483 w 4960189"/>
              <a:gd name="connsiteY26" fmla="*/ 3027872 h 5969480"/>
              <a:gd name="connsiteX27" fmla="*/ 4796287 w 4960189"/>
              <a:gd name="connsiteY27" fmla="*/ 3200400 h 5969480"/>
              <a:gd name="connsiteX28" fmla="*/ 4960189 w 4960189"/>
              <a:gd name="connsiteY28" fmla="*/ 3605842 h 5969480"/>
              <a:gd name="connsiteX29" fmla="*/ 4960189 w 4960189"/>
              <a:gd name="connsiteY29" fmla="*/ 5943600 h 5969480"/>
              <a:gd name="connsiteX30" fmla="*/ 8626 w 4960189"/>
              <a:gd name="connsiteY30" fmla="*/ 5960853 h 596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960189" h="5969480">
                <a:moveTo>
                  <a:pt x="0" y="5969480"/>
                </a:moveTo>
                <a:lnTo>
                  <a:pt x="181155" y="4891178"/>
                </a:lnTo>
                <a:lnTo>
                  <a:pt x="465826" y="4753155"/>
                </a:lnTo>
                <a:lnTo>
                  <a:pt x="681487" y="3381555"/>
                </a:lnTo>
                <a:lnTo>
                  <a:pt x="1440611" y="3079631"/>
                </a:lnTo>
                <a:lnTo>
                  <a:pt x="1725283" y="2648310"/>
                </a:lnTo>
                <a:lnTo>
                  <a:pt x="1716657" y="2484408"/>
                </a:lnTo>
                <a:cubicBezTo>
                  <a:pt x="1631392" y="2421645"/>
                  <a:pt x="1580632" y="2341629"/>
                  <a:pt x="1495367" y="2278866"/>
                </a:cubicBezTo>
                <a:lnTo>
                  <a:pt x="1500996" y="2303253"/>
                </a:lnTo>
                <a:lnTo>
                  <a:pt x="1466491" y="2113472"/>
                </a:lnTo>
                <a:lnTo>
                  <a:pt x="1406105" y="1889185"/>
                </a:lnTo>
                <a:lnTo>
                  <a:pt x="1354347" y="1354348"/>
                </a:lnTo>
                <a:lnTo>
                  <a:pt x="1414732" y="1138687"/>
                </a:lnTo>
                <a:lnTo>
                  <a:pt x="1345721" y="759125"/>
                </a:lnTo>
                <a:lnTo>
                  <a:pt x="1595887" y="301925"/>
                </a:lnTo>
                <a:lnTo>
                  <a:pt x="2165230" y="0"/>
                </a:lnTo>
                <a:lnTo>
                  <a:pt x="2717321" y="17253"/>
                </a:lnTo>
                <a:lnTo>
                  <a:pt x="3398807" y="353683"/>
                </a:lnTo>
                <a:lnTo>
                  <a:pt x="3804249" y="1000665"/>
                </a:lnTo>
                <a:lnTo>
                  <a:pt x="3657600" y="1397480"/>
                </a:lnTo>
                <a:lnTo>
                  <a:pt x="3717985" y="1604514"/>
                </a:lnTo>
                <a:lnTo>
                  <a:pt x="3674853" y="1725283"/>
                </a:lnTo>
                <a:lnTo>
                  <a:pt x="3778370" y="1854680"/>
                </a:lnTo>
                <a:lnTo>
                  <a:pt x="3355675" y="2484408"/>
                </a:lnTo>
                <a:lnTo>
                  <a:pt x="3692106" y="2829465"/>
                </a:lnTo>
                <a:lnTo>
                  <a:pt x="4166558" y="3010619"/>
                </a:lnTo>
                <a:lnTo>
                  <a:pt x="4468483" y="3027872"/>
                </a:lnTo>
                <a:lnTo>
                  <a:pt x="4796287" y="3200400"/>
                </a:lnTo>
                <a:lnTo>
                  <a:pt x="4960189" y="3605842"/>
                </a:lnTo>
                <a:lnTo>
                  <a:pt x="4960189" y="5943600"/>
                </a:lnTo>
                <a:lnTo>
                  <a:pt x="8626" y="5960853"/>
                </a:lnTo>
              </a:path>
            </a:pathLst>
          </a:custGeom>
          <a:solidFill>
            <a:srgbClr val="4F81BD">
              <a:alpha val="40000"/>
            </a:srgb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799660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heel(1)">
                                      <p:cBhvr>
                                        <p:cTn id="7" dur="2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1835547"/>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picture below, click the          button select                               .</a:t>
            </a:r>
            <a:endParaRPr lang="en-SG" dirty="0">
              <a:solidFill>
                <a:schemeClr val="accent6">
                  <a:lumMod val="75000"/>
                </a:schemeClr>
              </a:solidFill>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2605948"/>
            <a:ext cx="11586333" cy="3258857"/>
          </a:xfrm>
          <a:prstGeom prst="rect">
            <a:avLst/>
          </a:prstGeom>
        </p:spPr>
      </p:pic>
      <p:sp>
        <p:nvSpPr>
          <p:cNvPr id="11" name="Rectangle 10"/>
          <p:cNvSpPr/>
          <p:nvPr/>
        </p:nvSpPr>
        <p:spPr>
          <a:xfrm>
            <a:off x="616638" y="6093160"/>
            <a:ext cx="7917761" cy="369332"/>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Your picture can be adjusted further using PowerPoint’s </a:t>
            </a:r>
            <a:r>
              <a:rPr lang="en-US" dirty="0">
                <a:solidFill>
                  <a:schemeClr val="accent6">
                    <a:lumMod val="75000"/>
                  </a:schemeClr>
                </a:solidFill>
                <a:hlinkClick r:id="rId4"/>
              </a:rPr>
              <a:t>Crop</a:t>
            </a:r>
            <a:r>
              <a:rPr lang="en-US" dirty="0">
                <a:solidFill>
                  <a:schemeClr val="accent6">
                    <a:lumMod val="75000"/>
                  </a:schemeClr>
                </a:solidFill>
              </a:rPr>
              <a:t> feature.</a:t>
            </a:r>
            <a:endParaRPr lang="en-SG" dirty="0">
              <a:solidFill>
                <a:schemeClr val="accent6">
                  <a:lumMod val="75000"/>
                </a:schemeClr>
              </a:solidFill>
            </a:endParaRPr>
          </a:p>
        </p:txBody>
      </p:sp>
      <p:sp>
        <p:nvSpPr>
          <p:cNvPr id="12" name="Rectangle 11"/>
          <p:cNvSpPr/>
          <p:nvPr/>
        </p:nvSpPr>
        <p:spPr>
          <a:xfrm>
            <a:off x="533400" y="838200"/>
            <a:ext cx="7917761" cy="646331"/>
          </a:xfrm>
          <a:prstGeom prst="rect">
            <a:avLst/>
          </a:prstGeom>
        </p:spPr>
        <p:txBody>
          <a:bodyPr wrap="square">
            <a:spAutoFit/>
          </a:bodyPr>
          <a:lstStyle/>
          <a:p>
            <a:r>
              <a:rPr lang="en-US" i="1" dirty="0">
                <a:solidFill>
                  <a:schemeClr val="accent6">
                    <a:lumMod val="75000"/>
                  </a:schemeClr>
                </a:solidFill>
              </a:rPr>
              <a:t>This slide has a very large picture! Since the excess area outside of the slide is not shown during your slide show, let’s crop it within the slide.</a:t>
            </a:r>
            <a:endParaRPr lang="en-SG" i="1" dirty="0">
              <a:solidFill>
                <a:schemeClr val="accent6">
                  <a:lumMod val="75000"/>
                </a:schemeClr>
              </a:solidFill>
            </a:endParaRPr>
          </a:p>
        </p:txBody>
      </p:sp>
      <p:pic>
        <p:nvPicPr>
          <p:cNvPr id="8" name="Picture 1"/>
          <p:cNvPicPr>
            <a:picLocks noChangeAspect="1"/>
          </p:cNvPicPr>
          <p:nvPr/>
        </p:nvPicPr>
        <p:blipFill>
          <a:blip r:embed="rId5"/>
          <a:stretch>
            <a:fillRect/>
          </a:stretch>
        </p:blipFill>
        <p:spPr>
          <a:xfrm>
            <a:off x="4108450" y="1743791"/>
            <a:ext cx="400050" cy="638175"/>
          </a:xfrm>
          <a:prstGeom prst="rect">
            <a:avLst/>
          </a:prstGeom>
          <a:effectLst>
            <a:outerShdw blurRad="63500" sx="102000" sy="102000" algn="ctr" rotWithShape="0">
              <a:prstClr val="black">
                <a:alpha val="40000"/>
              </a:prstClr>
            </a:outerShdw>
          </a:effectLst>
        </p:spPr>
      </p:pic>
      <p:pic>
        <p:nvPicPr>
          <p:cNvPr id="2" name="Picture 1"/>
          <p:cNvPicPr>
            <a:picLocks noChangeAspect="1"/>
          </p:cNvPicPr>
          <p:nvPr/>
        </p:nvPicPr>
        <p:blipFill>
          <a:blip r:embed="rId6"/>
          <a:stretch>
            <a:fillRect/>
          </a:stretch>
        </p:blipFill>
        <p:spPr>
          <a:xfrm>
            <a:off x="5880100" y="1963157"/>
            <a:ext cx="1507403" cy="325925"/>
          </a:xfrm>
          <a:prstGeom prst="rect">
            <a:avLst/>
          </a:prstGeom>
          <a:effectLst>
            <a:outerShdw blurRad="63500" sx="102000" sy="102000" algn="ctr" rotWithShape="0">
              <a:prstClr val="black">
                <a:alpha val="40000"/>
              </a:prstClr>
            </a:outerShdw>
          </a:effectLst>
        </p:spPr>
      </p:pic>
      <p:sp>
        <p:nvSpPr>
          <p:cNvPr id="10"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Crop </a:t>
            </a:r>
            <a:r>
              <a:rPr lang="en-US" b="1">
                <a:solidFill>
                  <a:schemeClr val="accent6">
                    <a:lumMod val="75000"/>
                  </a:schemeClr>
                </a:solidFill>
              </a:rPr>
              <a:t>To Slide</a:t>
            </a:r>
            <a:endParaRPr lang="en-SG" b="1" dirty="0">
              <a:solidFill>
                <a:srgbClr val="0070C0"/>
              </a:solidFill>
            </a:endParaRPr>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150083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First, let’s try using </a:t>
            </a:r>
            <a:r>
              <a:rPr lang="en-US" dirty="0">
                <a:solidFill>
                  <a:srgbClr val="0070C0"/>
                </a:solidFill>
              </a:rPr>
              <a:t>Animation Lab</a:t>
            </a:r>
            <a:endParaRPr lang="en-SG" dirty="0">
              <a:solidFill>
                <a:srgbClr val="0070C0"/>
              </a:solidFill>
            </a:endParaRPr>
          </a:p>
        </p:txBody>
      </p:sp>
      <p:grpSp>
        <p:nvGrpSpPr>
          <p:cNvPr id="3" name="Group 2">
            <a:extLst>
              <a:ext uri="{FF2B5EF4-FFF2-40B4-BE49-F238E27FC236}">
                <a16:creationId xmlns:a16="http://schemas.microsoft.com/office/drawing/2014/main" id="{FAB8C925-751C-4023-9BC7-CA83F34B2873}"/>
              </a:ext>
            </a:extLst>
          </p:cNvPr>
          <p:cNvGrpSpPr/>
          <p:nvPr/>
        </p:nvGrpSpPr>
        <p:grpSpPr>
          <a:xfrm>
            <a:off x="2438400" y="2895600"/>
            <a:ext cx="838200" cy="838200"/>
            <a:chOff x="3857848" y="1515362"/>
            <a:chExt cx="838200" cy="838200"/>
          </a:xfrm>
        </p:grpSpPr>
        <p:cxnSp>
          <p:nvCxnSpPr>
            <p:cNvPr id="10" name="Straight Connector 9">
              <a:extLst>
                <a:ext uri="{FF2B5EF4-FFF2-40B4-BE49-F238E27FC236}">
                  <a16:creationId xmlns:a16="http://schemas.microsoft.com/office/drawing/2014/main" id="{483B3F28-8573-4421-9B19-6BADEC445947}"/>
                </a:ext>
              </a:extLst>
            </p:cNvPr>
            <p:cNvCxnSpPr>
              <a:cxnSpLocks/>
            </p:cNvCxnSpPr>
            <p:nvPr/>
          </p:nvCxnSpPr>
          <p:spPr>
            <a:xfrm>
              <a:off x="3939434" y="1725306"/>
              <a:ext cx="353939" cy="0"/>
            </a:xfrm>
            <a:prstGeom prst="line">
              <a:avLst/>
            </a:prstGeom>
            <a:ln w="38100">
              <a:solidFill>
                <a:srgbClr val="F7964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F7C6DC6-28D9-42C0-8B6D-5519E712A589}"/>
                </a:ext>
              </a:extLst>
            </p:cNvPr>
            <p:cNvCxnSpPr>
              <a:cxnSpLocks/>
            </p:cNvCxnSpPr>
            <p:nvPr/>
          </p:nvCxnSpPr>
          <p:spPr>
            <a:xfrm>
              <a:off x="3939434" y="1914469"/>
              <a:ext cx="258808" cy="0"/>
            </a:xfrm>
            <a:prstGeom prst="line">
              <a:avLst/>
            </a:prstGeom>
            <a:ln w="38100">
              <a:solidFill>
                <a:srgbClr val="F7964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00F9BDE-882B-4495-8012-8BD8EADD871A}"/>
                </a:ext>
              </a:extLst>
            </p:cNvPr>
            <p:cNvCxnSpPr/>
            <p:nvPr/>
          </p:nvCxnSpPr>
          <p:spPr>
            <a:xfrm>
              <a:off x="3939434" y="2102986"/>
              <a:ext cx="258808" cy="0"/>
            </a:xfrm>
            <a:prstGeom prst="line">
              <a:avLst/>
            </a:prstGeom>
            <a:ln w="38100">
              <a:solidFill>
                <a:srgbClr val="F79646"/>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28F0BB3E-B435-4380-B080-47593240890C}"/>
                </a:ext>
              </a:extLst>
            </p:cNvPr>
            <p:cNvGrpSpPr/>
            <p:nvPr/>
          </p:nvGrpSpPr>
          <p:grpSpPr>
            <a:xfrm>
              <a:off x="3857848" y="1515362"/>
              <a:ext cx="838200" cy="838200"/>
              <a:chOff x="1002575" y="1231726"/>
              <a:chExt cx="838200" cy="838200"/>
            </a:xfrm>
          </p:grpSpPr>
          <p:sp>
            <p:nvSpPr>
              <p:cNvPr id="14" name="Rectangle 13">
                <a:extLst>
                  <a:ext uri="{FF2B5EF4-FFF2-40B4-BE49-F238E27FC236}">
                    <a16:creationId xmlns:a16="http://schemas.microsoft.com/office/drawing/2014/main" id="{D08262A5-C45B-4C51-81B7-2DCE58ACA7DB}"/>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4">
                <a:extLst>
                  <a:ext uri="{FF2B5EF4-FFF2-40B4-BE49-F238E27FC236}">
                    <a16:creationId xmlns:a16="http://schemas.microsoft.com/office/drawing/2014/main" id="{0105956D-81E1-4217-AC7C-D93AD3C32BDB}"/>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Star: 5 Points 15">
              <a:extLst>
                <a:ext uri="{FF2B5EF4-FFF2-40B4-BE49-F238E27FC236}">
                  <a16:creationId xmlns:a16="http://schemas.microsoft.com/office/drawing/2014/main" id="{7304DDFB-678C-4D2D-9901-31A2D2762127}"/>
                </a:ext>
              </a:extLst>
            </p:cNvPr>
            <p:cNvSpPr/>
            <p:nvPr/>
          </p:nvSpPr>
          <p:spPr>
            <a:xfrm>
              <a:off x="4050476" y="1662781"/>
              <a:ext cx="527875" cy="503377"/>
            </a:xfrm>
            <a:prstGeom prst="star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39157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2029585"/>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picture below, click the          button and select                                         .</a:t>
            </a:r>
            <a:endParaRPr lang="en-SG" dirty="0">
              <a:solidFill>
                <a:schemeClr val="accent6">
                  <a:lumMod val="75000"/>
                </a:schemeClr>
              </a:solidFill>
            </a:endParaRPr>
          </a:p>
        </p:txBody>
      </p:sp>
      <p:sp>
        <p:nvSpPr>
          <p:cNvPr id="6" name="Rectangle 11"/>
          <p:cNvSpPr/>
          <p:nvPr/>
        </p:nvSpPr>
        <p:spPr>
          <a:xfrm>
            <a:off x="533400" y="914400"/>
            <a:ext cx="7917761" cy="923330"/>
          </a:xfrm>
          <a:prstGeom prst="rect">
            <a:avLst/>
          </a:prstGeom>
        </p:spPr>
        <p:txBody>
          <a:bodyPr wrap="square">
            <a:spAutoFit/>
          </a:bodyPr>
          <a:lstStyle/>
          <a:p>
            <a:r>
              <a:rPr lang="en-US" i="1" dirty="0">
                <a:solidFill>
                  <a:schemeClr val="accent6">
                    <a:lumMod val="75000"/>
                  </a:schemeClr>
                </a:solidFill>
              </a:rPr>
              <a:t>This slide has a picture with transparent background, but the transparent area is too large and making it hard to select other objects on the slide! Let’s trim away the extra padding.</a:t>
            </a:r>
            <a:endParaRPr lang="en-SG" i="1" dirty="0">
              <a:solidFill>
                <a:schemeClr val="accent6">
                  <a:lumMod val="75000"/>
                </a:schemeClr>
              </a:solidFill>
            </a:endParaRPr>
          </a:p>
        </p:txBody>
      </p:sp>
      <p:sp>
        <p:nvSpPr>
          <p:cNvPr id="8"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Crop Lab</a:t>
            </a:r>
            <a:r>
              <a:rPr lang="en-US" dirty="0">
                <a:solidFill>
                  <a:schemeClr val="accent6">
                    <a:lumMod val="75000"/>
                  </a:schemeClr>
                </a:solidFill>
              </a:rPr>
              <a:t>, please refer to </a:t>
            </a:r>
            <a:r>
              <a:rPr lang="en-US" dirty="0">
                <a:solidFill>
                  <a:schemeClr val="accent6">
                    <a:lumMod val="75000"/>
                  </a:schemeClr>
                </a:solidFill>
                <a:hlinkClick r:id="rId3"/>
              </a:rPr>
              <a:t>PowerPointLabs documentations</a:t>
            </a:r>
            <a:r>
              <a:rPr lang="en-US" dirty="0">
                <a:solidFill>
                  <a:schemeClr val="accent6">
                    <a:lumMod val="75000"/>
                  </a:schemeClr>
                </a:solidFill>
              </a:rPr>
              <a:t>.</a:t>
            </a:r>
            <a:endParaRPr lang="en-US" dirty="0"/>
          </a:p>
        </p:txBody>
      </p:sp>
      <p:pic>
        <p:nvPicPr>
          <p:cNvPr id="9" name="Picture 1"/>
          <p:cNvPicPr>
            <a:picLocks noChangeAspect="1"/>
          </p:cNvPicPr>
          <p:nvPr/>
        </p:nvPicPr>
        <p:blipFill>
          <a:blip r:embed="rId4"/>
          <a:stretch>
            <a:fillRect/>
          </a:stretch>
        </p:blipFill>
        <p:spPr>
          <a:xfrm>
            <a:off x="4108450" y="1981200"/>
            <a:ext cx="400050" cy="638175"/>
          </a:xfrm>
          <a:prstGeom prst="rect">
            <a:avLst/>
          </a:prstGeom>
          <a:effectLst>
            <a:outerShdw blurRad="63500" sx="102000" sy="102000" algn="ctr" rotWithShape="0">
              <a:prstClr val="black">
                <a:alpha val="40000"/>
              </a:prstClr>
            </a:outerShdw>
          </a:effectLst>
        </p:spPr>
      </p:pic>
      <p:pic>
        <p:nvPicPr>
          <p:cNvPr id="2" name="Picture 1"/>
          <p:cNvPicPr>
            <a:picLocks noChangeAspect="1"/>
          </p:cNvPicPr>
          <p:nvPr/>
        </p:nvPicPr>
        <p:blipFill>
          <a:blip r:embed="rId5"/>
          <a:stretch>
            <a:fillRect/>
          </a:stretch>
        </p:blipFill>
        <p:spPr>
          <a:xfrm>
            <a:off x="6295798" y="2154908"/>
            <a:ext cx="2017631" cy="325925"/>
          </a:xfrm>
          <a:prstGeom prst="rect">
            <a:avLst/>
          </a:prstGeom>
          <a:effectLst>
            <a:outerShdw blurRad="63500" sx="102000" sy="102000" algn="ctr" rotWithShape="0">
              <a:prstClr val="black">
                <a:alpha val="40000"/>
              </a:prstClr>
            </a:outerShdw>
          </a:effectLst>
        </p:spPr>
      </p:pic>
      <p:sp>
        <p:nvSpPr>
          <p:cNvPr id="10"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Crop Out Padding</a:t>
            </a:r>
            <a:endParaRPr lang="en-SG" b="1" dirty="0">
              <a:solidFill>
                <a:srgbClr val="0070C0"/>
              </a:solidFill>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215798" y="741865"/>
            <a:ext cx="11666083" cy="7777390"/>
          </a:xfrm>
          <a:prstGeom prst="rect">
            <a:avLst/>
          </a:prstGeom>
        </p:spPr>
      </p:pic>
    </p:spTree>
    <p:extLst>
      <p:ext uri="{BB962C8B-B14F-4D97-AF65-F5344CB8AC3E}">
        <p14:creationId xmlns:p14="http://schemas.microsoft.com/office/powerpoint/2010/main" val="335268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Paste Lab</a:t>
            </a:r>
            <a:endParaRPr lang="en-SG" dirty="0">
              <a:solidFill>
                <a:srgbClr val="0070C0"/>
              </a:solidFill>
            </a:endParaRPr>
          </a:p>
        </p:txBody>
      </p:sp>
      <p:sp>
        <p:nvSpPr>
          <p:cNvPr id="10" name="TextBox 10"/>
          <p:cNvSpPr txBox="1"/>
          <p:nvPr/>
        </p:nvSpPr>
        <p:spPr>
          <a:xfrm>
            <a:off x="1828799" y="3886200"/>
            <a:ext cx="6324601" cy="923330"/>
          </a:xfrm>
          <a:prstGeom prst="rect">
            <a:avLst/>
          </a:prstGeom>
          <a:noFill/>
        </p:spPr>
        <p:txBody>
          <a:bodyPr wrap="square" rtlCol="0">
            <a:spAutoFit/>
          </a:bodyPr>
          <a:lstStyle/>
          <a:p>
            <a:r>
              <a:rPr lang="en-US" dirty="0">
                <a:solidFill>
                  <a:schemeClr val="accent6">
                    <a:lumMod val="75000"/>
                  </a:schemeClr>
                </a:solidFill>
              </a:rPr>
              <a:t>Paste Lab can be found both on the ribbon and the right-click context menu. Copy this picture (using right-click -&gt; Copy or ctrl-c) to get started.</a:t>
            </a:r>
          </a:p>
        </p:txBody>
      </p:sp>
      <p:grpSp>
        <p:nvGrpSpPr>
          <p:cNvPr id="50" name="Group 49">
            <a:extLst>
              <a:ext uri="{FF2B5EF4-FFF2-40B4-BE49-F238E27FC236}">
                <a16:creationId xmlns:a16="http://schemas.microsoft.com/office/drawing/2014/main" id="{7AD89381-C413-4E97-9325-A1A6B285EB45}"/>
              </a:ext>
            </a:extLst>
          </p:cNvPr>
          <p:cNvGrpSpPr/>
          <p:nvPr/>
        </p:nvGrpSpPr>
        <p:grpSpPr>
          <a:xfrm>
            <a:off x="2336951" y="2818893"/>
            <a:ext cx="838200" cy="838200"/>
            <a:chOff x="931555" y="1414827"/>
            <a:chExt cx="838200" cy="838200"/>
          </a:xfrm>
        </p:grpSpPr>
        <p:grpSp>
          <p:nvGrpSpPr>
            <p:cNvPr id="51" name="Group 50">
              <a:extLst>
                <a:ext uri="{FF2B5EF4-FFF2-40B4-BE49-F238E27FC236}">
                  <a16:creationId xmlns:a16="http://schemas.microsoft.com/office/drawing/2014/main" id="{53C8916A-AFEF-4659-A208-5E106FDCB8A4}"/>
                </a:ext>
              </a:extLst>
            </p:cNvPr>
            <p:cNvGrpSpPr/>
            <p:nvPr/>
          </p:nvGrpSpPr>
          <p:grpSpPr>
            <a:xfrm>
              <a:off x="931555" y="1414827"/>
              <a:ext cx="838200" cy="838200"/>
              <a:chOff x="1002575" y="1231726"/>
              <a:chExt cx="838200" cy="838200"/>
            </a:xfrm>
          </p:grpSpPr>
          <p:sp>
            <p:nvSpPr>
              <p:cNvPr id="58" name="Rectangle 57">
                <a:extLst>
                  <a:ext uri="{FF2B5EF4-FFF2-40B4-BE49-F238E27FC236}">
                    <a16:creationId xmlns:a16="http://schemas.microsoft.com/office/drawing/2014/main" id="{B7ACF926-25B0-4837-BC04-BBF7807D79F3}"/>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9" name="Rectangle 4">
                <a:extLst>
                  <a:ext uri="{FF2B5EF4-FFF2-40B4-BE49-F238E27FC236}">
                    <a16:creationId xmlns:a16="http://schemas.microsoft.com/office/drawing/2014/main" id="{2A29EA48-D526-4101-9883-E5FAFDE7E297}"/>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F57FFE62-090A-4F4D-9227-B7A4027AF0A6}"/>
                </a:ext>
              </a:extLst>
            </p:cNvPr>
            <p:cNvGrpSpPr/>
            <p:nvPr/>
          </p:nvGrpSpPr>
          <p:grpSpPr>
            <a:xfrm>
              <a:off x="1076119" y="1552453"/>
              <a:ext cx="549071" cy="549822"/>
              <a:chOff x="4180111" y="1375544"/>
              <a:chExt cx="549071" cy="549822"/>
            </a:xfrm>
          </p:grpSpPr>
          <p:grpSp>
            <p:nvGrpSpPr>
              <p:cNvPr id="53" name="Group 52">
                <a:extLst>
                  <a:ext uri="{FF2B5EF4-FFF2-40B4-BE49-F238E27FC236}">
                    <a16:creationId xmlns:a16="http://schemas.microsoft.com/office/drawing/2014/main" id="{DD20092D-7FFA-4773-8A9A-F480B0C4CD44}"/>
                  </a:ext>
                </a:extLst>
              </p:cNvPr>
              <p:cNvGrpSpPr/>
              <p:nvPr/>
            </p:nvGrpSpPr>
            <p:grpSpPr>
              <a:xfrm>
                <a:off x="4235574" y="1385216"/>
                <a:ext cx="446467" cy="521728"/>
                <a:chOff x="4821567" y="919204"/>
                <a:chExt cx="446467" cy="521728"/>
              </a:xfrm>
            </p:grpSpPr>
            <p:sp>
              <p:nvSpPr>
                <p:cNvPr id="55" name="Rectangle 54">
                  <a:extLst>
                    <a:ext uri="{FF2B5EF4-FFF2-40B4-BE49-F238E27FC236}">
                      <a16:creationId xmlns:a16="http://schemas.microsoft.com/office/drawing/2014/main" id="{7EBE058D-DCEC-4FDE-A9D7-7042EB8DE7D5}"/>
                    </a:ext>
                  </a:extLst>
                </p:cNvPr>
                <p:cNvSpPr/>
                <p:nvPr/>
              </p:nvSpPr>
              <p:spPr>
                <a:xfrm>
                  <a:off x="4821567" y="971454"/>
                  <a:ext cx="343904" cy="406070"/>
                </a:xfrm>
                <a:prstGeom prst="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Folded Corner 55">
                  <a:extLst>
                    <a:ext uri="{FF2B5EF4-FFF2-40B4-BE49-F238E27FC236}">
                      <a16:creationId xmlns:a16="http://schemas.microsoft.com/office/drawing/2014/main" id="{5B3D7597-F8E9-45FF-B411-DD5B9C7AE54A}"/>
                    </a:ext>
                  </a:extLst>
                </p:cNvPr>
                <p:cNvSpPr/>
                <p:nvPr/>
              </p:nvSpPr>
              <p:spPr>
                <a:xfrm rot="10800000" flipH="1">
                  <a:off x="4990894" y="1102754"/>
                  <a:ext cx="277140" cy="338178"/>
                </a:xfrm>
                <a:prstGeom prst="foldedCorner">
                  <a:avLst>
                    <a:gd name="adj" fmla="val 44103"/>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ounded Rectangle 227">
                  <a:extLst>
                    <a:ext uri="{FF2B5EF4-FFF2-40B4-BE49-F238E27FC236}">
                      <a16:creationId xmlns:a16="http://schemas.microsoft.com/office/drawing/2014/main" id="{D408C7A0-771E-4D47-AE8A-60906BF14BFD}"/>
                    </a:ext>
                  </a:extLst>
                </p:cNvPr>
                <p:cNvSpPr/>
                <p:nvPr/>
              </p:nvSpPr>
              <p:spPr>
                <a:xfrm rot="10800000">
                  <a:off x="4879960" y="919204"/>
                  <a:ext cx="234247" cy="101171"/>
                </a:xfrm>
                <a:custGeom>
                  <a:avLst/>
                  <a:gdLst/>
                  <a:ahLst/>
                  <a:cxnLst/>
                  <a:rect l="l" t="t" r="r" b="b"/>
                  <a:pathLst>
                    <a:path w="286327" h="1000124">
                      <a:moveTo>
                        <a:pt x="2115" y="0"/>
                      </a:moveTo>
                      <a:lnTo>
                        <a:pt x="284212" y="0"/>
                      </a:lnTo>
                      <a:cubicBezTo>
                        <a:pt x="286188" y="3367"/>
                        <a:pt x="286327" y="6905"/>
                        <a:pt x="286327" y="10476"/>
                      </a:cubicBezTo>
                      <a:lnTo>
                        <a:pt x="286327" y="712825"/>
                      </a:lnTo>
                      <a:cubicBezTo>
                        <a:pt x="286327" y="772047"/>
                        <a:pt x="247915" y="822299"/>
                        <a:pt x="194109" y="838409"/>
                      </a:cubicBezTo>
                      <a:cubicBezTo>
                        <a:pt x="194108" y="875332"/>
                        <a:pt x="194108" y="912256"/>
                        <a:pt x="194108" y="949179"/>
                      </a:cubicBezTo>
                      <a:cubicBezTo>
                        <a:pt x="194108" y="977315"/>
                        <a:pt x="171299" y="1000124"/>
                        <a:pt x="143163" y="1000124"/>
                      </a:cubicBezTo>
                      <a:lnTo>
                        <a:pt x="143164" y="1000123"/>
                      </a:lnTo>
                      <a:cubicBezTo>
                        <a:pt x="115028" y="1000123"/>
                        <a:pt x="92219" y="977314"/>
                        <a:pt x="92219" y="949178"/>
                      </a:cubicBezTo>
                      <a:lnTo>
                        <a:pt x="92219" y="838409"/>
                      </a:lnTo>
                      <a:cubicBezTo>
                        <a:pt x="38413" y="822299"/>
                        <a:pt x="0" y="772048"/>
                        <a:pt x="0" y="712825"/>
                      </a:cubicBezTo>
                      <a:lnTo>
                        <a:pt x="0" y="10476"/>
                      </a:lnTo>
                      <a:close/>
                    </a:path>
                  </a:pathLst>
                </a:custGeom>
                <a:solidFill>
                  <a:srgbClr val="F7964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54" name="Rectangle 53">
                <a:extLst>
                  <a:ext uri="{FF2B5EF4-FFF2-40B4-BE49-F238E27FC236}">
                    <a16:creationId xmlns:a16="http://schemas.microsoft.com/office/drawing/2014/main" id="{02CD0C51-0925-40DB-8EC7-37B7F65FBA7A}"/>
                  </a:ext>
                </a:extLst>
              </p:cNvPr>
              <p:cNvSpPr/>
              <p:nvPr/>
            </p:nvSpPr>
            <p:spPr>
              <a:xfrm rot="10800000">
                <a:off x="4180111" y="1375544"/>
                <a:ext cx="549071" cy="549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b="1"/>
              </a:p>
            </p:txBody>
          </p:sp>
        </p:grpSp>
      </p:grpSp>
      <p:sp>
        <p:nvSpPr>
          <p:cNvPr id="15" name="Freeform 15">
            <a:extLst>
              <a:ext uri="{FF2B5EF4-FFF2-40B4-BE49-F238E27FC236}">
                <a16:creationId xmlns:a16="http://schemas.microsoft.com/office/drawing/2014/main" id="{1F36BBAF-8E35-4BBD-93DA-CA86A3D26124}"/>
              </a:ext>
            </a:extLst>
          </p:cNvPr>
          <p:cNvSpPr/>
          <p:nvPr/>
        </p:nvSpPr>
        <p:spPr>
          <a:xfrm rot="9710136">
            <a:off x="2352129" y="4753211"/>
            <a:ext cx="1739656" cy="551978"/>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6" name="Picture 3">
            <a:extLst>
              <a:ext uri="{FF2B5EF4-FFF2-40B4-BE49-F238E27FC236}">
                <a16:creationId xmlns:a16="http://schemas.microsoft.com/office/drawing/2014/main" id="{CA27AC75-C45D-4D83-93A9-344803F88579}"/>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64340" y="4347865"/>
            <a:ext cx="1523327" cy="2460940"/>
          </a:xfrm>
          <a:prstGeom prst="rect">
            <a:avLst/>
          </a:prstGeom>
          <a:ln>
            <a:noFill/>
          </a:ln>
        </p:spPr>
      </p:pic>
    </p:spTree>
    <p:extLst>
      <p:ext uri="{BB962C8B-B14F-4D97-AF65-F5344CB8AC3E}">
        <p14:creationId xmlns:p14="http://schemas.microsoft.com/office/powerpoint/2010/main" val="5465253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8" name="Group 6147"/>
          <p:cNvGrpSpPr/>
          <p:nvPr/>
        </p:nvGrpSpPr>
        <p:grpSpPr>
          <a:xfrm>
            <a:off x="381000" y="2035779"/>
            <a:ext cx="5260603" cy="2082019"/>
            <a:chOff x="1627645" y="4314415"/>
            <a:chExt cx="5260603" cy="2082019"/>
          </a:xfrm>
        </p:grpSpPr>
        <p:sp>
          <p:nvSpPr>
            <p:cNvPr id="6147" name="Rectangle 6146"/>
            <p:cNvSpPr/>
            <p:nvPr/>
          </p:nvSpPr>
          <p:spPr>
            <a:xfrm>
              <a:off x="1887184" y="4314415"/>
              <a:ext cx="5001064" cy="2082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8220988">
              <a:off x="1627645" y="4782776"/>
              <a:ext cx="2434604" cy="799017"/>
            </a:xfrm>
            <a:prstGeom prst="rect">
              <a:avLst/>
            </a:prstGeom>
            <a:ln>
              <a:noFill/>
            </a:ln>
          </p:spPr>
        </p:pic>
        <p:pic>
          <p:nvPicPr>
            <p:cNvPr id="61" name="Picture 60"/>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rot="2017148">
              <a:off x="4048952" y="4598477"/>
              <a:ext cx="2835521" cy="1005097"/>
            </a:xfrm>
            <a:prstGeom prst="rect">
              <a:avLst/>
            </a:prstGeom>
            <a:ln>
              <a:noFill/>
            </a:ln>
          </p:spPr>
        </p:pic>
      </p:grpSp>
      <p:sp>
        <p:nvSpPr>
          <p:cNvPr id="13" name="TextBox 6"/>
          <p:cNvSpPr txBox="1"/>
          <p:nvPr/>
        </p:nvSpPr>
        <p:spPr>
          <a:xfrm>
            <a:off x="419101" y="920215"/>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this group of pictures, click the         button and select                                     .</a:t>
            </a:r>
            <a:endParaRPr lang="en-SG" dirty="0">
              <a:solidFill>
                <a:schemeClr val="accent6">
                  <a:lumMod val="75000"/>
                </a:schemeClr>
              </a:solidFill>
            </a:endParaRPr>
          </a:p>
        </p:txBody>
      </p:sp>
      <p:sp>
        <p:nvSpPr>
          <p:cNvPr id="28" name="Freeform 15"/>
          <p:cNvSpPr/>
          <p:nvPr/>
        </p:nvSpPr>
        <p:spPr>
          <a:xfrm rot="11889864" flipH="1">
            <a:off x="1391946" y="1487234"/>
            <a:ext cx="943024" cy="652280"/>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Paste Into Group</a:t>
            </a:r>
            <a:endParaRPr lang="en-SG" b="1" dirty="0">
              <a:solidFill>
                <a:srgbClr val="0070C0"/>
              </a:solidFill>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5" name="Picture 4"/>
          <p:cNvPicPr>
            <a:picLocks noChangeAspect="1"/>
          </p:cNvPicPr>
          <p:nvPr/>
        </p:nvPicPr>
        <p:blipFill>
          <a:blip r:embed="rId6"/>
          <a:stretch>
            <a:fillRect/>
          </a:stretch>
        </p:blipFill>
        <p:spPr>
          <a:xfrm>
            <a:off x="4213532" y="806262"/>
            <a:ext cx="381000" cy="657225"/>
          </a:xfrm>
          <a:prstGeom prst="rect">
            <a:avLst/>
          </a:prstGeom>
          <a:effectLst>
            <a:outerShdw blurRad="63500" sx="102000" sy="102000" algn="ctr" rotWithShape="0">
              <a:prstClr val="black">
                <a:alpha val="40000"/>
              </a:prstClr>
            </a:outerShdw>
          </a:effectLst>
        </p:spPr>
      </p:pic>
      <p:pic>
        <p:nvPicPr>
          <p:cNvPr id="6" name="Picture 5"/>
          <p:cNvPicPr>
            <a:picLocks noChangeAspect="1"/>
          </p:cNvPicPr>
          <p:nvPr/>
        </p:nvPicPr>
        <p:blipFill>
          <a:blip r:embed="rId7"/>
          <a:stretch>
            <a:fillRect/>
          </a:stretch>
        </p:blipFill>
        <p:spPr>
          <a:xfrm>
            <a:off x="6337301" y="1033990"/>
            <a:ext cx="1822217" cy="325925"/>
          </a:xfrm>
          <a:prstGeom prst="rect">
            <a:avLst/>
          </a:prstGeom>
          <a:effectLst>
            <a:outerShdw blurRad="63500" sx="102000" sy="102000" algn="ctr" rotWithShape="0">
              <a:prstClr val="black">
                <a:alpha val="40000"/>
              </a:prstClr>
            </a:outerShdw>
          </a:effectLst>
        </p:spPr>
      </p:pic>
      <p:sp>
        <p:nvSpPr>
          <p:cNvPr id="16" name="TextBox 15">
            <a:extLst>
              <a:ext uri="{FF2B5EF4-FFF2-40B4-BE49-F238E27FC236}">
                <a16:creationId xmlns:a16="http://schemas.microsoft.com/office/drawing/2014/main" id="{A4319441-5814-459F-B6FC-CF71410ABE54}"/>
              </a:ext>
            </a:extLst>
          </p:cNvPr>
          <p:cNvSpPr txBox="1"/>
          <p:nvPr/>
        </p:nvSpPr>
        <p:spPr>
          <a:xfrm>
            <a:off x="530531" y="5988528"/>
            <a:ext cx="8001000" cy="646331"/>
          </a:xfrm>
          <a:prstGeom prst="rect">
            <a:avLst/>
          </a:prstGeom>
          <a:noFill/>
        </p:spPr>
        <p:txBody>
          <a:bodyPr wrap="square" rtlCol="0">
            <a:spAutoFit/>
          </a:bodyPr>
          <a:lstStyle/>
          <a:p>
            <a:r>
              <a:rPr lang="en-US" b="1" dirty="0">
                <a:solidFill>
                  <a:schemeClr val="accent6">
                    <a:lumMod val="75000"/>
                  </a:schemeClr>
                </a:solidFill>
              </a:rPr>
              <a:t>Tip:</a:t>
            </a:r>
            <a:r>
              <a:rPr lang="en-US" dirty="0">
                <a:solidFill>
                  <a:schemeClr val="accent6">
                    <a:lumMod val="75000"/>
                  </a:schemeClr>
                </a:solidFill>
              </a:rPr>
              <a:t> Paste Lab’s features works when pasting objects in PowerPoint even if the object is copied from outside of PowerPoint.</a:t>
            </a:r>
            <a:endParaRPr lang="en-SG" dirty="0">
              <a:solidFill>
                <a:schemeClr val="accent6">
                  <a:lumMod val="75000"/>
                </a:schemeClr>
              </a:solidFill>
            </a:endParaRPr>
          </a:p>
        </p:txBody>
      </p:sp>
      <p:sp>
        <p:nvSpPr>
          <p:cNvPr id="26" name="TextBox 25">
            <a:extLst>
              <a:ext uri="{FF2B5EF4-FFF2-40B4-BE49-F238E27FC236}">
                <a16:creationId xmlns:a16="http://schemas.microsoft.com/office/drawing/2014/main" id="{0E45A66D-89AB-48D6-A592-2E049144F529}"/>
              </a:ext>
            </a:extLst>
          </p:cNvPr>
          <p:cNvSpPr txBox="1"/>
          <p:nvPr/>
        </p:nvSpPr>
        <p:spPr>
          <a:xfrm>
            <a:off x="419101" y="4514790"/>
            <a:ext cx="800100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Press the       button to see that the animations of the group are preserved even after pasting. Paste Lab preserves the animations when pasting objects.</a:t>
            </a:r>
            <a:endParaRPr lang="en-SG" dirty="0">
              <a:solidFill>
                <a:schemeClr val="accent6">
                  <a:lumMod val="75000"/>
                </a:schemeClr>
              </a:solidFill>
            </a:endParaRPr>
          </a:p>
        </p:txBody>
      </p:sp>
      <p:pic>
        <p:nvPicPr>
          <p:cNvPr id="27" name="Picture 26">
            <a:extLst>
              <a:ext uri="{FF2B5EF4-FFF2-40B4-BE49-F238E27FC236}">
                <a16:creationId xmlns:a16="http://schemas.microsoft.com/office/drawing/2014/main" id="{4471FF98-A804-43A6-9AD8-C8AA006706E9}"/>
              </a:ext>
            </a:extLst>
          </p:cNvPr>
          <p:cNvPicPr>
            <a:picLocks noChangeAspect="1"/>
          </p:cNvPicPr>
          <p:nvPr/>
        </p:nvPicPr>
        <p:blipFill>
          <a:blip r:embed="rId8">
            <a:duotone>
              <a:schemeClr val="bg2">
                <a:shade val="45000"/>
                <a:satMod val="135000"/>
              </a:schemeClr>
              <a:prstClr val="white"/>
            </a:duotone>
          </a:blip>
          <a:stretch>
            <a:fillRect/>
          </a:stretch>
        </p:blipFill>
        <p:spPr>
          <a:xfrm>
            <a:off x="1728678" y="4677998"/>
            <a:ext cx="281691" cy="266865"/>
          </a:xfrm>
          <a:prstGeom prst="rect">
            <a:avLst/>
          </a:prstGeom>
        </p:spPr>
      </p:pic>
    </p:spTree>
    <p:extLst>
      <p:ext uri="{BB962C8B-B14F-4D97-AF65-F5344CB8AC3E}">
        <p14:creationId xmlns:p14="http://schemas.microsoft.com/office/powerpoint/2010/main" val="3394402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148"/>
                                        </p:tgtEl>
                                        <p:attrNameLst>
                                          <p:attrName>r</p:attrName>
                                        </p:attrNameLst>
                                      </p:cBhvr>
                                    </p:animRot>
                                    <p:animRot by="-240000">
                                      <p:cBhvr>
                                        <p:cTn id="7" dur="200" fill="hold">
                                          <p:stCondLst>
                                            <p:cond delay="200"/>
                                          </p:stCondLst>
                                        </p:cTn>
                                        <p:tgtEl>
                                          <p:spTgt spid="6148"/>
                                        </p:tgtEl>
                                        <p:attrNameLst>
                                          <p:attrName>r</p:attrName>
                                        </p:attrNameLst>
                                      </p:cBhvr>
                                    </p:animRot>
                                    <p:animRot by="240000">
                                      <p:cBhvr>
                                        <p:cTn id="8" dur="200" fill="hold">
                                          <p:stCondLst>
                                            <p:cond delay="400"/>
                                          </p:stCondLst>
                                        </p:cTn>
                                        <p:tgtEl>
                                          <p:spTgt spid="6148"/>
                                        </p:tgtEl>
                                        <p:attrNameLst>
                                          <p:attrName>r</p:attrName>
                                        </p:attrNameLst>
                                      </p:cBhvr>
                                    </p:animRot>
                                    <p:animRot by="-240000">
                                      <p:cBhvr>
                                        <p:cTn id="9" dur="200" fill="hold">
                                          <p:stCondLst>
                                            <p:cond delay="600"/>
                                          </p:stCondLst>
                                        </p:cTn>
                                        <p:tgtEl>
                                          <p:spTgt spid="6148"/>
                                        </p:tgtEl>
                                        <p:attrNameLst>
                                          <p:attrName>r</p:attrName>
                                        </p:attrNameLst>
                                      </p:cBhvr>
                                    </p:animRot>
                                    <p:animRot by="120000">
                                      <p:cBhvr>
                                        <p:cTn id="10" dur="200" fill="hold">
                                          <p:stCondLst>
                                            <p:cond delay="800"/>
                                          </p:stCondLst>
                                        </p:cTn>
                                        <p:tgtEl>
                                          <p:spTgt spid="614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821365"/>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Right-click this spot and select</a:t>
            </a:r>
            <a:r>
              <a:rPr lang="en-US" dirty="0">
                <a:solidFill>
                  <a:srgbClr val="0070C0"/>
                </a:solidFill>
                <a:latin typeface="Consolas" panose="020B0609020204030204" pitchFamily="49" charset="0"/>
                <a:cs typeface="Consolas" panose="020B0609020204030204" pitchFamily="49" charset="0"/>
              </a:rPr>
              <a:t> Paste To Cursor Position </a:t>
            </a:r>
            <a:r>
              <a:rPr lang="en-US" dirty="0">
                <a:solidFill>
                  <a:schemeClr val="accent6">
                    <a:lumMod val="75000"/>
                  </a:schemeClr>
                </a:solidFill>
              </a:rPr>
              <a:t>under PowerPointLabs. </a:t>
            </a:r>
            <a:endParaRPr lang="en-SG" dirty="0">
              <a:solidFill>
                <a:schemeClr val="accent6">
                  <a:lumMod val="75000"/>
                </a:schemeClr>
              </a:solidFill>
            </a:endParaRPr>
          </a:p>
        </p:txBody>
      </p:sp>
      <p:sp>
        <p:nvSpPr>
          <p:cNvPr id="22" name="Freeform 15"/>
          <p:cNvSpPr/>
          <p:nvPr/>
        </p:nvSpPr>
        <p:spPr>
          <a:xfrm rot="1130850" flipV="1">
            <a:off x="2404198" y="1369483"/>
            <a:ext cx="518293" cy="883315"/>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0" name="Picture 1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409383" y="3301299"/>
            <a:ext cx="2434604" cy="799017"/>
          </a:xfrm>
          <a:prstGeom prst="rect">
            <a:avLst/>
          </a:prstGeom>
        </p:spPr>
      </p:pic>
      <p:pic>
        <p:nvPicPr>
          <p:cNvPr id="21" name="Picture 20"/>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rot="5400000">
            <a:off x="634656" y="3185091"/>
            <a:ext cx="2835521" cy="1005097"/>
          </a:xfrm>
          <a:prstGeom prst="rect">
            <a:avLst/>
          </a:prstGeom>
        </p:spPr>
      </p:pic>
      <p:sp>
        <p:nvSpPr>
          <p:cNvPr id="15" name="Cross 14"/>
          <p:cNvSpPr/>
          <p:nvPr/>
        </p:nvSpPr>
        <p:spPr>
          <a:xfrm>
            <a:off x="2554965" y="2109665"/>
            <a:ext cx="425963" cy="425963"/>
          </a:xfrm>
          <a:prstGeom prst="plus">
            <a:avLst>
              <a:gd name="adj" fmla="val 49510"/>
            </a:avLst>
          </a:prstGeom>
          <a:solidFill>
            <a:srgbClr val="FDEADA"/>
          </a:solidFill>
          <a:ln>
            <a:solidFill>
              <a:srgbClr val="FDE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Paste To Cursor Position</a:t>
            </a:r>
            <a:endParaRPr lang="en-SG" b="1" dirty="0">
              <a:solidFill>
                <a:srgbClr val="0070C0"/>
              </a:solidFill>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4" name="Picture 3"/>
          <p:cNvPicPr>
            <a:picLocks noChangeAspect="1"/>
          </p:cNvPicPr>
          <p:nvPr/>
        </p:nvPicPr>
        <p:blipFill>
          <a:blip r:embed="rId6"/>
          <a:stretch>
            <a:fillRect/>
          </a:stretch>
        </p:blipFill>
        <p:spPr>
          <a:xfrm>
            <a:off x="5343072" y="1400309"/>
            <a:ext cx="3352800" cy="1162050"/>
          </a:xfrm>
          <a:prstGeom prst="rect">
            <a:avLst/>
          </a:prstGeom>
          <a:ln>
            <a:solidFill>
              <a:schemeClr val="bg1">
                <a:lumMod val="85000"/>
              </a:schemeClr>
            </a:solidFill>
          </a:ln>
        </p:spPr>
      </p:pic>
      <p:sp>
        <p:nvSpPr>
          <p:cNvPr id="11" name="TextBox 5">
            <a:extLst>
              <a:ext uri="{FF2B5EF4-FFF2-40B4-BE49-F238E27FC236}">
                <a16:creationId xmlns:a16="http://schemas.microsoft.com/office/drawing/2014/main" id="{86B33BB2-9E4E-49D1-A38D-E85117C0712A}"/>
              </a:ext>
            </a:extLst>
          </p:cNvPr>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Paste Lab</a:t>
            </a:r>
            <a:r>
              <a:rPr lang="en-US" dirty="0">
                <a:solidFill>
                  <a:schemeClr val="accent6">
                    <a:lumMod val="75000"/>
                  </a:schemeClr>
                </a:solidFill>
              </a:rPr>
              <a:t>, please refer to </a:t>
            </a:r>
            <a:r>
              <a:rPr lang="en-US" dirty="0">
                <a:solidFill>
                  <a:schemeClr val="accent6">
                    <a:lumMod val="75000"/>
                  </a:schemeClr>
                </a:solidFill>
                <a:hlinkClick r:id="rId7"/>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32799366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7CF63F4-3693-459F-93B5-26B2B6135EA8}"/>
              </a:ext>
            </a:extLst>
          </p:cNvPr>
          <p:cNvGrpSpPr/>
          <p:nvPr/>
        </p:nvGrpSpPr>
        <p:grpSpPr>
          <a:xfrm>
            <a:off x="2347186" y="2914277"/>
            <a:ext cx="838200" cy="838200"/>
            <a:chOff x="799611" y="940741"/>
            <a:chExt cx="838200" cy="838200"/>
          </a:xfrm>
        </p:grpSpPr>
        <p:grpSp>
          <p:nvGrpSpPr>
            <p:cNvPr id="8" name="Group 7">
              <a:extLst>
                <a:ext uri="{FF2B5EF4-FFF2-40B4-BE49-F238E27FC236}">
                  <a16:creationId xmlns:a16="http://schemas.microsoft.com/office/drawing/2014/main" id="{E8E3B2D8-756D-4306-AA79-A5839BC2293A}"/>
                </a:ext>
              </a:extLst>
            </p:cNvPr>
            <p:cNvGrpSpPr/>
            <p:nvPr/>
          </p:nvGrpSpPr>
          <p:grpSpPr>
            <a:xfrm>
              <a:off x="799611" y="940741"/>
              <a:ext cx="838200" cy="838200"/>
              <a:chOff x="1002575" y="1231726"/>
              <a:chExt cx="838200" cy="838200"/>
            </a:xfrm>
          </p:grpSpPr>
          <p:sp>
            <p:nvSpPr>
              <p:cNvPr id="10" name="Rectangle 9">
                <a:extLst>
                  <a:ext uri="{FF2B5EF4-FFF2-40B4-BE49-F238E27FC236}">
                    <a16:creationId xmlns:a16="http://schemas.microsoft.com/office/drawing/2014/main" id="{D117F593-662B-4427-A55E-2362ABC4D1A8}"/>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4">
                <a:extLst>
                  <a:ext uri="{FF2B5EF4-FFF2-40B4-BE49-F238E27FC236}">
                    <a16:creationId xmlns:a16="http://schemas.microsoft.com/office/drawing/2014/main" id="{6045FC6E-454C-471B-8C24-5040C73A43AE}"/>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32D1763D-61BB-449E-AC4C-B02F9B21C5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6744" y="1140020"/>
              <a:ext cx="438629" cy="438629"/>
            </a:xfrm>
            <a:prstGeom prst="rect">
              <a:avLst/>
            </a:prstGeom>
          </p:spPr>
        </p:pic>
      </p:grpSp>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Timer Lab</a:t>
            </a:r>
            <a:endParaRPr lang="en-SG" dirty="0">
              <a:solidFill>
                <a:srgbClr val="0070C0"/>
              </a:solidFill>
            </a:endParaRPr>
          </a:p>
        </p:txBody>
      </p:sp>
      <p:sp>
        <p:nvSpPr>
          <p:cNvPr id="5" name="TextBox 10"/>
          <p:cNvSpPr txBox="1"/>
          <p:nvPr/>
        </p:nvSpPr>
        <p:spPr>
          <a:xfrm>
            <a:off x="2347186" y="3886200"/>
            <a:ext cx="4038600" cy="646331"/>
          </a:xfrm>
          <a:prstGeom prst="rect">
            <a:avLst/>
          </a:prstGeom>
          <a:noFill/>
        </p:spPr>
        <p:txBody>
          <a:bodyPr wrap="square" rtlCol="0">
            <a:spAutoFit/>
          </a:bodyPr>
          <a:lstStyle/>
          <a:p>
            <a:r>
              <a:rPr lang="en-US" dirty="0">
                <a:solidFill>
                  <a:schemeClr val="accent6">
                    <a:lumMod val="75000"/>
                  </a:schemeClr>
                </a:solidFill>
              </a:rPr>
              <a:t>Timer </a:t>
            </a:r>
            <a:r>
              <a:rPr lang="en-US">
                <a:solidFill>
                  <a:schemeClr val="accent6">
                    <a:lumMod val="75000"/>
                  </a:schemeClr>
                </a:solidFill>
              </a:rPr>
              <a:t>Lab allows you to create a custom timer for any slide with a single click</a:t>
            </a:r>
            <a:endParaRPr lang="en-US" dirty="0">
              <a:solidFill>
                <a:schemeClr val="accent6">
                  <a:lumMod val="75000"/>
                </a:schemeClr>
              </a:solidFill>
            </a:endParaRPr>
          </a:p>
        </p:txBody>
      </p:sp>
    </p:spTree>
    <p:extLst>
      <p:ext uri="{BB962C8B-B14F-4D97-AF65-F5344CB8AC3E}">
        <p14:creationId xmlns:p14="http://schemas.microsoft.com/office/powerpoint/2010/main" val="21794626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04800" y="415977"/>
            <a:ext cx="5410200" cy="1908215"/>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it will open out the Timer Lab pane at the right side of your screen.</a:t>
            </a:r>
          </a:p>
          <a:p>
            <a:endParaRPr lang="en-US" dirty="0">
              <a:solidFill>
                <a:schemeClr val="accent6">
                  <a:lumMod val="75000"/>
                </a:schemeClr>
              </a:solidFill>
            </a:endParaRPr>
          </a:p>
          <a:p>
            <a:r>
              <a:rPr lang="en-US" dirty="0">
                <a:solidFill>
                  <a:schemeClr val="accent6">
                    <a:lumMod val="75000"/>
                  </a:schemeClr>
                </a:solidFill>
              </a:rPr>
              <a:t>Click the              button to create a timer in the middle of the slide. Note that you can only have one timer per slide.</a:t>
            </a:r>
          </a:p>
        </p:txBody>
      </p:sp>
      <p:pic>
        <p:nvPicPr>
          <p:cNvPr id="5" name="Picture 4"/>
          <p:cNvPicPr>
            <a:picLocks noChangeAspect="1"/>
          </p:cNvPicPr>
          <p:nvPr/>
        </p:nvPicPr>
        <p:blipFill>
          <a:blip r:embed="rId3"/>
          <a:stretch>
            <a:fillRect/>
          </a:stretch>
        </p:blipFill>
        <p:spPr>
          <a:xfrm>
            <a:off x="1193800" y="1384759"/>
            <a:ext cx="704850" cy="371475"/>
          </a:xfrm>
          <a:prstGeom prst="rect">
            <a:avLst/>
          </a:prstGeom>
        </p:spPr>
      </p:pic>
      <p:pic>
        <p:nvPicPr>
          <p:cNvPr id="9" name="Picture 8"/>
          <p:cNvPicPr>
            <a:picLocks noChangeAspect="1"/>
          </p:cNvPicPr>
          <p:nvPr/>
        </p:nvPicPr>
        <p:blipFill>
          <a:blip r:embed="rId4"/>
          <a:stretch>
            <a:fillRect/>
          </a:stretch>
        </p:blipFill>
        <p:spPr>
          <a:xfrm>
            <a:off x="5938376" y="111526"/>
            <a:ext cx="2586395" cy="2795650"/>
          </a:xfrm>
          <a:prstGeom prst="rect">
            <a:avLst/>
          </a:prstGeom>
          <a:effectLst>
            <a:outerShdw blurRad="63500" sx="102000" sy="102000" algn="ctr" rotWithShape="0">
              <a:prstClr val="black">
                <a:alpha val="40000"/>
              </a:prstClr>
            </a:outerShdw>
          </a:effectLst>
        </p:spPr>
      </p:pic>
      <p:sp>
        <p:nvSpPr>
          <p:cNvPr id="8" name="TextBox 9"/>
          <p:cNvSpPr txBox="1"/>
          <p:nvPr/>
        </p:nvSpPr>
        <p:spPr>
          <a:xfrm>
            <a:off x="199010" y="3992300"/>
            <a:ext cx="8504500" cy="2185214"/>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There are several customization options available for the timer. You can use the panel to resize or change the duration of your timer.</a:t>
            </a:r>
          </a:p>
          <a:p>
            <a:endParaRPr lang="en-US" dirty="0">
              <a:solidFill>
                <a:schemeClr val="accent6">
                  <a:lumMod val="75000"/>
                </a:schemeClr>
              </a:solidFill>
            </a:endParaRPr>
          </a:p>
          <a:p>
            <a:r>
              <a:rPr lang="en-US" dirty="0">
                <a:solidFill>
                  <a:schemeClr val="accent6">
                    <a:lumMod val="75000"/>
                  </a:schemeClr>
                </a:solidFill>
              </a:rPr>
              <a:t>Let’s try to change the width of the timer using                                                . Adjust the width of the timer to 400 using the slider. You should see the timer change in real time as you move the slider. You can also use the textbox to change the width. Click anywhere on the Timer Lab pane to register the change.</a:t>
            </a:r>
          </a:p>
        </p:txBody>
      </p:sp>
      <p:pic>
        <p:nvPicPr>
          <p:cNvPr id="77" name="Picture 10"/>
          <p:cNvPicPr>
            <a:picLocks noChangeAspect="1"/>
          </p:cNvPicPr>
          <p:nvPr/>
        </p:nvPicPr>
        <p:blipFill>
          <a:blip r:embed="rId5"/>
          <a:stretch>
            <a:fillRect/>
          </a:stretch>
        </p:blipFill>
        <p:spPr>
          <a:xfrm>
            <a:off x="4695363" y="4629815"/>
            <a:ext cx="2486025" cy="676275"/>
          </a:xfrm>
          <a:prstGeom prst="rect">
            <a:avLst/>
          </a:prstGeom>
        </p:spPr>
      </p:pic>
      <p:sp>
        <p:nvSpPr>
          <p:cNvPr id="10"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Timer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pic>
        <p:nvPicPr>
          <p:cNvPr id="2" name="Picture 1"/>
          <p:cNvPicPr>
            <a:picLocks noChangeAspect="1"/>
          </p:cNvPicPr>
          <p:nvPr/>
        </p:nvPicPr>
        <p:blipFill>
          <a:blip r:embed="rId7"/>
          <a:stretch>
            <a:fillRect/>
          </a:stretch>
        </p:blipFill>
        <p:spPr>
          <a:xfrm>
            <a:off x="1571625" y="228600"/>
            <a:ext cx="409575" cy="55245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610272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CD40D946-2D00-412C-82D9-E84C2252963E}"/>
              </a:ext>
            </a:extLst>
          </p:cNvPr>
          <p:cNvGrpSpPr/>
          <p:nvPr/>
        </p:nvGrpSpPr>
        <p:grpSpPr>
          <a:xfrm>
            <a:off x="2337338" y="2884224"/>
            <a:ext cx="838200" cy="838200"/>
            <a:chOff x="1009922" y="1231726"/>
            <a:chExt cx="838200" cy="838200"/>
          </a:xfrm>
        </p:grpSpPr>
        <p:grpSp>
          <p:nvGrpSpPr>
            <p:cNvPr id="20" name="Group 19">
              <a:extLst>
                <a:ext uri="{FF2B5EF4-FFF2-40B4-BE49-F238E27FC236}">
                  <a16:creationId xmlns:a16="http://schemas.microsoft.com/office/drawing/2014/main" id="{75CEDEA2-F53A-4C16-A788-5651EA86C318}"/>
                </a:ext>
              </a:extLst>
            </p:cNvPr>
            <p:cNvGrpSpPr/>
            <p:nvPr/>
          </p:nvGrpSpPr>
          <p:grpSpPr>
            <a:xfrm>
              <a:off x="1009922" y="1231726"/>
              <a:ext cx="838200" cy="838200"/>
              <a:chOff x="375266" y="5397326"/>
              <a:chExt cx="838200" cy="838200"/>
            </a:xfrm>
          </p:grpSpPr>
          <p:sp>
            <p:nvSpPr>
              <p:cNvPr id="23" name="Rectangle 22">
                <a:extLst>
                  <a:ext uri="{FF2B5EF4-FFF2-40B4-BE49-F238E27FC236}">
                    <a16:creationId xmlns:a16="http://schemas.microsoft.com/office/drawing/2014/main" id="{7F9DF475-A285-436F-A07B-15C766B2B8D5}"/>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Rectangle 4">
                <a:extLst>
                  <a:ext uri="{FF2B5EF4-FFF2-40B4-BE49-F238E27FC236}">
                    <a16:creationId xmlns:a16="http://schemas.microsoft.com/office/drawing/2014/main" id="{23CB3783-79AA-4DA9-87FD-861C82E9BE19}"/>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C226511C-5D8E-4933-8CD8-1D4B9F55175C}"/>
                </a:ext>
              </a:extLst>
            </p:cNvPr>
            <p:cNvSpPr/>
            <p:nvPr/>
          </p:nvSpPr>
          <p:spPr>
            <a:xfrm>
              <a:off x="1206938" y="1424861"/>
              <a:ext cx="225360" cy="120669"/>
            </a:xfrm>
            <a:prstGeom prst="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79646"/>
                </a:solidFill>
              </a:endParaRPr>
            </a:p>
          </p:txBody>
        </p:sp>
        <p:sp>
          <p:nvSpPr>
            <p:cNvPr id="22" name="Rectangle 21">
              <a:extLst>
                <a:ext uri="{FF2B5EF4-FFF2-40B4-BE49-F238E27FC236}">
                  <a16:creationId xmlns:a16="http://schemas.microsoft.com/office/drawing/2014/main" id="{A01F586D-BDDF-4B5A-89DA-BB7E0BF3DE1B}"/>
                </a:ext>
              </a:extLst>
            </p:cNvPr>
            <p:cNvSpPr/>
            <p:nvPr/>
          </p:nvSpPr>
          <p:spPr>
            <a:xfrm>
              <a:off x="1286892" y="1490638"/>
              <a:ext cx="287072" cy="2276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F79646"/>
                  </a:solidFill>
                  <a:latin typeface="Gill Sans Ultra Bold" panose="020B0A02020104020203" pitchFamily="34" charset="0"/>
                </a:rPr>
                <a:t>a</a:t>
              </a:r>
              <a:endParaRPr lang="en-SG" sz="6000" dirty="0">
                <a:solidFill>
                  <a:srgbClr val="F79646"/>
                </a:solidFill>
                <a:latin typeface="Gill Sans Ultra Bold" panose="020B0A02020104020203" pitchFamily="34" charset="0"/>
              </a:endParaRPr>
            </a:p>
          </p:txBody>
        </p:sp>
      </p:grpSp>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Agenda Lab</a:t>
            </a:r>
            <a:endParaRPr lang="en-SG" dirty="0">
              <a:solidFill>
                <a:srgbClr val="0070C0"/>
              </a:solidFill>
            </a:endParaRPr>
          </a:p>
        </p:txBody>
      </p:sp>
      <p:sp>
        <p:nvSpPr>
          <p:cNvPr id="8" name="TextBox 10"/>
          <p:cNvSpPr txBox="1"/>
          <p:nvPr/>
        </p:nvSpPr>
        <p:spPr>
          <a:xfrm>
            <a:off x="1828800" y="3886200"/>
            <a:ext cx="5526188" cy="646331"/>
          </a:xfrm>
          <a:prstGeom prst="rect">
            <a:avLst/>
          </a:prstGeom>
          <a:noFill/>
        </p:spPr>
        <p:txBody>
          <a:bodyPr wrap="square" rtlCol="0">
            <a:spAutoFit/>
          </a:bodyPr>
          <a:lstStyle/>
          <a:p>
            <a:r>
              <a:rPr lang="en-US" dirty="0">
                <a:solidFill>
                  <a:schemeClr val="accent6">
                    <a:lumMod val="75000"/>
                  </a:schemeClr>
                </a:solidFill>
              </a:rPr>
              <a:t>Agenda Lab creates agenda slides based on the sections in your presentation</a:t>
            </a:r>
          </a:p>
        </p:txBody>
      </p:sp>
    </p:spTree>
    <p:extLst>
      <p:ext uri="{BB962C8B-B14F-4D97-AF65-F5344CB8AC3E}">
        <p14:creationId xmlns:p14="http://schemas.microsoft.com/office/powerpoint/2010/main" val="14529818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939693"/>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and select                                        . </a:t>
            </a:r>
            <a:endParaRPr lang="en-SG" dirty="0">
              <a:solidFill>
                <a:schemeClr val="accent6">
                  <a:lumMod val="75000"/>
                </a:schemeClr>
              </a:solidFill>
            </a:endParaRPr>
          </a:p>
        </p:txBody>
      </p:sp>
      <p:sp>
        <p:nvSpPr>
          <p:cNvPr id="5" name="Rectangle 4"/>
          <p:cNvSpPr/>
          <p:nvPr/>
        </p:nvSpPr>
        <p:spPr>
          <a:xfrm>
            <a:off x="616638" y="5906869"/>
            <a:ext cx="7917761" cy="646331"/>
          </a:xfrm>
          <a:prstGeom prst="rect">
            <a:avLst/>
          </a:prstGeom>
        </p:spPr>
        <p:txBody>
          <a:bodyPr wrap="square">
            <a:spAutoFit/>
          </a:bodyPr>
          <a:lstStyle/>
          <a:p>
            <a:r>
              <a:rPr lang="en-US" dirty="0">
                <a:solidFill>
                  <a:schemeClr val="accent6">
                    <a:lumMod val="75000"/>
                  </a:schemeClr>
                </a:solidFill>
              </a:rPr>
              <a:t>That will insert agenda slides into the slide deck. Items in the agenda slides will correspond to the names of the slide sections.</a:t>
            </a:r>
            <a:endParaRPr lang="en-SG" dirty="0">
              <a:solidFill>
                <a:schemeClr val="accent6">
                  <a:lumMod val="75000"/>
                </a:schemeClr>
              </a:solidFill>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676400"/>
            <a:ext cx="5885160" cy="3910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1290208" y="2286000"/>
            <a:ext cx="1419272" cy="1066800"/>
          </a:xfrm>
          <a:prstGeom prst="rect">
            <a:avLst/>
          </a:prstGeom>
          <a:noFill/>
          <a:ln>
            <a:solidFill>
              <a:srgbClr val="C00000"/>
            </a:solidFill>
            <a:prstDash val="sysDot"/>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p:cNvSpPr/>
          <p:nvPr/>
        </p:nvSpPr>
        <p:spPr>
          <a:xfrm>
            <a:off x="1301557" y="4038600"/>
            <a:ext cx="1419272" cy="1066800"/>
          </a:xfrm>
          <a:prstGeom prst="rect">
            <a:avLst/>
          </a:prstGeom>
          <a:noFill/>
          <a:ln>
            <a:solidFill>
              <a:srgbClr val="C00000"/>
            </a:solidFill>
            <a:prstDash val="sysDot"/>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3" name="Picture 2"/>
          <p:cNvPicPr>
            <a:picLocks noChangeAspect="1"/>
          </p:cNvPicPr>
          <p:nvPr/>
        </p:nvPicPr>
        <p:blipFill>
          <a:blip r:embed="rId4"/>
          <a:stretch>
            <a:fillRect/>
          </a:stretch>
        </p:blipFill>
        <p:spPr>
          <a:xfrm>
            <a:off x="1785768" y="838200"/>
            <a:ext cx="476250" cy="676275"/>
          </a:xfrm>
          <a:prstGeom prst="rect">
            <a:avLst/>
          </a:prstGeom>
          <a:effectLst>
            <a:outerShdw blurRad="63500" sx="102000" sy="102000" algn="ctr" rotWithShape="0">
              <a:prstClr val="black">
                <a:alpha val="40000"/>
              </a:prstClr>
            </a:outerShdw>
          </a:effectLst>
        </p:spPr>
      </p:pic>
      <p:pic>
        <p:nvPicPr>
          <p:cNvPr id="4" name="Picture 3"/>
          <p:cNvPicPr>
            <a:picLocks noChangeAspect="1"/>
          </p:cNvPicPr>
          <p:nvPr/>
        </p:nvPicPr>
        <p:blipFill>
          <a:blip r:embed="rId5"/>
          <a:stretch>
            <a:fillRect/>
          </a:stretch>
        </p:blipFill>
        <p:spPr>
          <a:xfrm>
            <a:off x="4009380" y="1038340"/>
            <a:ext cx="1983891" cy="325925"/>
          </a:xfrm>
          <a:prstGeom prst="rect">
            <a:avLst/>
          </a:prstGeom>
          <a:effectLst>
            <a:outerShdw blurRad="63500" sx="102000" sy="102000" algn="ctr" rotWithShape="0">
              <a:prstClr val="black">
                <a:alpha val="40000"/>
              </a:prstClr>
            </a:outerShdw>
          </a:effectLst>
        </p:spPr>
      </p:pic>
      <p:sp>
        <p:nvSpPr>
          <p:cNvPr id="10"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Create Text Agenda</a:t>
            </a:r>
            <a:endParaRPr lang="en-SG" b="1" dirty="0">
              <a:solidFill>
                <a:srgbClr val="0070C0"/>
              </a:solidFill>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1858254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751582"/>
            <a:ext cx="8001000" cy="1077218"/>
          </a:xfrm>
          <a:prstGeom prst="rect">
            <a:avLst/>
          </a:prstGeom>
          <a:noFill/>
        </p:spPr>
        <p:txBody>
          <a:bodyPr wrap="square" rtlCol="0">
            <a:spAutoFit/>
          </a:bodyPr>
          <a:lstStyle/>
          <a:p>
            <a:pPr marL="360363" indent="-360363"/>
            <a:r>
              <a:rPr lang="en-US" sz="2800" b="1" dirty="0">
                <a:solidFill>
                  <a:schemeClr val="accent6">
                    <a:lumMod val="75000"/>
                  </a:schemeClr>
                </a:solidFill>
              </a:rPr>
              <a:t>1.</a:t>
            </a:r>
            <a:r>
              <a:rPr lang="en-US" dirty="0">
                <a:solidFill>
                  <a:schemeClr val="accent6">
                    <a:lumMod val="75000"/>
                  </a:schemeClr>
                </a:solidFill>
              </a:rPr>
              <a:t> Agenda Lab also inserts a hidden ‘Template’ slide at the beginning of the slide deck. That slide can be used to tweak the appearance of the agenda slides, as explained in the next slide. </a:t>
            </a:r>
            <a:endParaRPr lang="en-SG" dirty="0">
              <a:solidFill>
                <a:schemeClr val="accent6">
                  <a:lumMod val="75000"/>
                </a:schemeClr>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948207"/>
            <a:ext cx="3886200" cy="47573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lowchart: Connector 2"/>
          <p:cNvSpPr/>
          <p:nvPr/>
        </p:nvSpPr>
        <p:spPr>
          <a:xfrm>
            <a:off x="3886200" y="6063007"/>
            <a:ext cx="381000" cy="381000"/>
          </a:xfrm>
          <a:prstGeom prst="flowChartConnector">
            <a:avLst/>
          </a:prstGeom>
          <a:noFill/>
          <a:ln>
            <a:solidFill>
              <a:srgbClr val="C00000"/>
            </a:solidFill>
            <a:prstDash val="sysDot"/>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TextBox 3"/>
          <p:cNvSpPr txBox="1"/>
          <p:nvPr/>
        </p:nvSpPr>
        <p:spPr>
          <a:xfrm>
            <a:off x="5410200" y="3211596"/>
            <a:ext cx="2362200" cy="369332"/>
          </a:xfrm>
          <a:prstGeom prst="rect">
            <a:avLst/>
          </a:prstGeom>
          <a:noFill/>
        </p:spPr>
        <p:txBody>
          <a:bodyPr wrap="square" rtlCol="0">
            <a:spAutoFit/>
          </a:bodyPr>
          <a:lstStyle/>
          <a:p>
            <a:r>
              <a:rPr lang="en-US" dirty="0">
                <a:solidFill>
                  <a:srgbClr val="0070C0"/>
                </a:solidFill>
                <a:latin typeface="Consolas" panose="020B0609020204030204" pitchFamily="49" charset="0"/>
                <a:cs typeface="Consolas" panose="020B0609020204030204" pitchFamily="49" charset="0"/>
              </a:rPr>
              <a:t>Template slide</a:t>
            </a:r>
            <a:endParaRPr lang="en-SG" dirty="0">
              <a:solidFill>
                <a:srgbClr val="0070C0"/>
              </a:solidFill>
              <a:latin typeface="Consolas" panose="020B0609020204030204" pitchFamily="49" charset="0"/>
              <a:cs typeface="Consolas" panose="020B0609020204030204" pitchFamily="49" charset="0"/>
            </a:endParaRPr>
          </a:p>
        </p:txBody>
      </p:sp>
      <p:cxnSp>
        <p:nvCxnSpPr>
          <p:cNvPr id="8" name="Straight Arrow Connector 7"/>
          <p:cNvCxnSpPr/>
          <p:nvPr/>
        </p:nvCxnSpPr>
        <p:spPr>
          <a:xfrm flipH="1">
            <a:off x="3276600" y="3396262"/>
            <a:ext cx="2133600" cy="906246"/>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sp>
        <p:nvSpPr>
          <p:cNvPr id="9"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Synchronize Agenda</a:t>
            </a:r>
            <a:endParaRPr lang="en-SG" b="1" dirty="0">
              <a:solidFill>
                <a:srgbClr val="0070C0"/>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18840097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479318"/>
            <a:ext cx="8001000" cy="800219"/>
          </a:xfrm>
          <a:prstGeom prst="rect">
            <a:avLst/>
          </a:prstGeom>
          <a:noFill/>
        </p:spPr>
        <p:txBody>
          <a:bodyPr wrap="square" rtlCol="0">
            <a:spAutoFit/>
          </a:bodyPr>
          <a:lstStyle/>
          <a:p>
            <a:pPr marL="360363" indent="-360363"/>
            <a:r>
              <a:rPr lang="en-US" sz="2800" b="1" dirty="0">
                <a:solidFill>
                  <a:schemeClr val="accent6">
                    <a:lumMod val="75000"/>
                  </a:schemeClr>
                </a:solidFill>
              </a:rPr>
              <a:t>2.</a:t>
            </a:r>
            <a:r>
              <a:rPr lang="en-US" dirty="0">
                <a:solidFill>
                  <a:schemeClr val="accent6">
                    <a:lumMod val="75000"/>
                  </a:schemeClr>
                </a:solidFill>
              </a:rPr>
              <a:t> First, modify the agenda slide to match the appearance you want the agenda slides to have. </a:t>
            </a:r>
            <a:endParaRPr lang="en-SG" dirty="0">
              <a:solidFill>
                <a:schemeClr val="accent6">
                  <a:lumMod val="75000"/>
                </a:schemeClr>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600201"/>
            <a:ext cx="2438400" cy="2985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1"/>
          <p:cNvGrpSpPr/>
          <p:nvPr/>
        </p:nvGrpSpPr>
        <p:grpSpPr>
          <a:xfrm>
            <a:off x="4525794" y="1165699"/>
            <a:ext cx="3429000" cy="4197698"/>
            <a:chOff x="3962400" y="1626140"/>
            <a:chExt cx="3733800" cy="4570827"/>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1626140"/>
              <a:ext cx="3733800" cy="45708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8328" y="3419272"/>
              <a:ext cx="2971800"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 name="TextBox 9"/>
          <p:cNvSpPr txBox="1"/>
          <p:nvPr/>
        </p:nvSpPr>
        <p:spPr>
          <a:xfrm>
            <a:off x="549613" y="5562600"/>
            <a:ext cx="8001000" cy="800219"/>
          </a:xfrm>
          <a:prstGeom prst="rect">
            <a:avLst/>
          </a:prstGeom>
          <a:noFill/>
        </p:spPr>
        <p:txBody>
          <a:bodyPr wrap="square" rtlCol="0">
            <a:spAutoFit/>
          </a:bodyPr>
          <a:lstStyle/>
          <a:p>
            <a:pPr marL="360363" indent="-360363"/>
            <a:r>
              <a:rPr lang="en-US" sz="2800" b="1" dirty="0">
                <a:solidFill>
                  <a:schemeClr val="accent6">
                    <a:lumMod val="75000"/>
                  </a:schemeClr>
                </a:solidFill>
              </a:rPr>
              <a:t>3.</a:t>
            </a:r>
            <a:r>
              <a:rPr lang="en-US" dirty="0">
                <a:solidFill>
                  <a:schemeClr val="accent6">
                    <a:lumMod val="75000"/>
                  </a:schemeClr>
                </a:solidFill>
              </a:rPr>
              <a:t> Then, click the            button and select                                               to regenerate all agenda slides to match the template slide.</a:t>
            </a:r>
            <a:endParaRPr lang="en-SG" dirty="0">
              <a:solidFill>
                <a:schemeClr val="accent6">
                  <a:lumMod val="75000"/>
                </a:schemeClr>
              </a:solidFill>
            </a:endParaRPr>
          </a:p>
        </p:txBody>
      </p:sp>
      <p:cxnSp>
        <p:nvCxnSpPr>
          <p:cNvPr id="11" name="Straight Arrow Connector 7"/>
          <p:cNvCxnSpPr/>
          <p:nvPr/>
        </p:nvCxnSpPr>
        <p:spPr>
          <a:xfrm>
            <a:off x="2438400" y="3352800"/>
            <a:ext cx="2286000" cy="76200"/>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pic>
        <p:nvPicPr>
          <p:cNvPr id="12" name="Picture 2"/>
          <p:cNvPicPr>
            <a:picLocks noChangeAspect="1"/>
          </p:cNvPicPr>
          <p:nvPr/>
        </p:nvPicPr>
        <p:blipFill>
          <a:blip r:embed="rId5"/>
          <a:stretch>
            <a:fillRect/>
          </a:stretch>
        </p:blipFill>
        <p:spPr>
          <a:xfrm>
            <a:off x="2374900" y="5350697"/>
            <a:ext cx="476250" cy="676275"/>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6"/>
          <a:stretch>
            <a:fillRect/>
          </a:stretch>
        </p:blipFill>
        <p:spPr>
          <a:xfrm>
            <a:off x="4648200" y="5698453"/>
            <a:ext cx="2330364" cy="3259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621253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ile:AmineTreating.png"/>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1320" t="1116" r="1244" b="19055"/>
          <a:stretch/>
        </p:blipFill>
        <p:spPr bwMode="auto">
          <a:xfrm>
            <a:off x="1752600" y="1888593"/>
            <a:ext cx="5487764" cy="3932649"/>
          </a:xfrm>
          <a:prstGeom prst="rect">
            <a:avLst/>
          </a:prstGeom>
          <a:noFill/>
          <a:extLst>
            <a:ext uri="{909E8E84-426E-40DD-AFC4-6F175D3DCCD1}">
              <a14:hiddenFill xmlns:a14="http://schemas.microsoft.com/office/drawing/2010/main">
                <a:solidFill>
                  <a:srgbClr val="FFFFFF"/>
                </a:solidFill>
              </a14:hiddenFill>
            </a:ext>
          </a:extLst>
        </p:spPr>
      </p:pic>
      <p:sp>
        <p:nvSpPr>
          <p:cNvPr id="2" name="Flowchart: Connector 1"/>
          <p:cNvSpPr/>
          <p:nvPr/>
        </p:nvSpPr>
        <p:spPr>
          <a:xfrm>
            <a:off x="2895600" y="1920375"/>
            <a:ext cx="796703" cy="796703"/>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6" name="Flowchart: Connector 5"/>
          <p:cNvSpPr>
            <a:spLocks/>
          </p:cNvSpPr>
          <p:nvPr/>
        </p:nvSpPr>
        <p:spPr>
          <a:xfrm>
            <a:off x="3563888" y="3884903"/>
            <a:ext cx="796703" cy="796703"/>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11" name="Flowchart: Connector 10"/>
          <p:cNvSpPr>
            <a:spLocks/>
          </p:cNvSpPr>
          <p:nvPr/>
        </p:nvSpPr>
        <p:spPr>
          <a:xfrm>
            <a:off x="5334000" y="1938848"/>
            <a:ext cx="796703" cy="796703"/>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12" name="Flowchart: Connector 11"/>
          <p:cNvSpPr>
            <a:spLocks/>
          </p:cNvSpPr>
          <p:nvPr/>
        </p:nvSpPr>
        <p:spPr>
          <a:xfrm>
            <a:off x="5446627" y="4283254"/>
            <a:ext cx="1368152" cy="1368152"/>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7" name="TextBox 6"/>
          <p:cNvSpPr txBox="1"/>
          <p:nvPr/>
        </p:nvSpPr>
        <p:spPr>
          <a:xfrm>
            <a:off x="533400" y="757784"/>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four blue circles in any order (ctrl-click), click the             button and select                                         . </a:t>
            </a:r>
            <a:endParaRPr lang="en-SG" dirty="0">
              <a:solidFill>
                <a:schemeClr val="accent6">
                  <a:lumMod val="75000"/>
                </a:schemeClr>
              </a:solidFill>
            </a:endParaRPr>
          </a:p>
        </p:txBody>
      </p:sp>
      <p:sp>
        <p:nvSpPr>
          <p:cNvPr id="9" name="TextBox 8"/>
          <p:cNvSpPr txBox="1"/>
          <p:nvPr/>
        </p:nvSpPr>
        <p:spPr>
          <a:xfrm>
            <a:off x="457200" y="5905381"/>
            <a:ext cx="853440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When you ‘play’ the slide show (      ), you should see a single circle animated </a:t>
            </a:r>
            <a:br>
              <a:rPr lang="en-US" dirty="0">
                <a:solidFill>
                  <a:schemeClr val="accent6">
                    <a:lumMod val="75000"/>
                  </a:schemeClr>
                </a:solidFill>
              </a:rPr>
            </a:br>
            <a:r>
              <a:rPr lang="en-US" dirty="0">
                <a:solidFill>
                  <a:schemeClr val="accent6">
                    <a:lumMod val="75000"/>
                  </a:schemeClr>
                </a:solidFill>
              </a:rPr>
              <a:t>           in the order of your selections. </a:t>
            </a:r>
            <a:endParaRPr lang="en-SG" dirty="0">
              <a:solidFill>
                <a:schemeClr val="accent6">
                  <a:lumMod val="75000"/>
                </a:schemeClr>
              </a:solidFill>
            </a:endParaRPr>
          </a:p>
        </p:txBody>
      </p:sp>
      <p:pic>
        <p:nvPicPr>
          <p:cNvPr id="1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2864" y="6073659"/>
            <a:ext cx="304800" cy="286871"/>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 y="71984"/>
            <a:ext cx="685800" cy="685800"/>
          </a:xfrm>
          <a:prstGeom prst="rect">
            <a:avLst/>
          </a:prstGeom>
        </p:spPr>
      </p:pic>
      <p:sp>
        <p:nvSpPr>
          <p:cNvPr id="15"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Animate In Slide</a:t>
            </a:r>
            <a:endParaRPr lang="en-SG" b="1" dirty="0">
              <a:solidFill>
                <a:srgbClr val="0070C0"/>
              </a:solidFill>
            </a:endParaRPr>
          </a:p>
        </p:txBody>
      </p:sp>
      <p:pic>
        <p:nvPicPr>
          <p:cNvPr id="18" name="Picture 8"/>
          <p:cNvPicPr>
            <a:picLocks noChangeAspect="1"/>
          </p:cNvPicPr>
          <p:nvPr/>
        </p:nvPicPr>
        <p:blipFill>
          <a:blip r:embed="rId6"/>
          <a:stretch>
            <a:fillRect/>
          </a:stretch>
        </p:blipFill>
        <p:spPr>
          <a:xfrm>
            <a:off x="6465664" y="675296"/>
            <a:ext cx="590550" cy="704850"/>
          </a:xfrm>
          <a:prstGeom prst="rect">
            <a:avLst/>
          </a:prstGeom>
          <a:solidFill>
            <a:srgbClr val="FFFFFF">
              <a:alpha val="0"/>
            </a:srgbClr>
          </a:solidFill>
          <a:ln/>
          <a:effectLst>
            <a:outerShdw blurRad="63500" sx="102000" sy="102000" algn="ctr" rotWithShape="0">
              <a:srgbClr val="000000">
                <a:alpha val="40000"/>
              </a:srgbClr>
            </a:outerShdw>
          </a:effectLst>
        </p:spPr>
      </p:pic>
      <p:pic>
        <p:nvPicPr>
          <p:cNvPr id="4" name="Picture 3"/>
          <p:cNvPicPr>
            <a:picLocks noChangeAspect="1"/>
          </p:cNvPicPr>
          <p:nvPr/>
        </p:nvPicPr>
        <p:blipFill>
          <a:blip r:embed="rId7"/>
          <a:stretch>
            <a:fillRect/>
          </a:stretch>
        </p:blipFill>
        <p:spPr>
          <a:xfrm>
            <a:off x="1240677" y="1188448"/>
            <a:ext cx="2040574" cy="325925"/>
          </a:xfrm>
          <a:prstGeom prst="rect">
            <a:avLst/>
          </a:prstGeom>
          <a:solidFill>
            <a:srgbClr val="FFFFFF">
              <a:alpha val="0"/>
            </a:srgbClr>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553799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511735" y="1524000"/>
            <a:ext cx="8001000" cy="800219"/>
          </a:xfrm>
          <a:prstGeom prst="rect">
            <a:avLst/>
          </a:prstGeom>
          <a:noFill/>
        </p:spPr>
        <p:txBody>
          <a:bodyPr wrap="square" rtlCol="0">
            <a:spAutoFit/>
          </a:bodyPr>
          <a:lstStyle/>
          <a:p>
            <a:pPr marL="360363" indent="-360363"/>
            <a:r>
              <a:rPr lang="en-US" sz="2800" b="1" dirty="0">
                <a:solidFill>
                  <a:schemeClr val="accent6">
                    <a:lumMod val="75000"/>
                  </a:schemeClr>
                </a:solidFill>
              </a:rPr>
              <a:t>1.</a:t>
            </a:r>
            <a:r>
              <a:rPr lang="en-US" dirty="0">
                <a:solidFill>
                  <a:schemeClr val="accent6">
                    <a:lumMod val="75000"/>
                  </a:schemeClr>
                </a:solidFill>
              </a:rPr>
              <a:t> It is possible to generate agenda slides containing a visual representation of the topics.</a:t>
            </a:r>
            <a:endParaRPr lang="en-SG" dirty="0">
              <a:solidFill>
                <a:schemeClr val="accent6">
                  <a:lumMod val="75000"/>
                </a:schemeClr>
              </a:solidFill>
            </a:endParaRPr>
          </a:p>
        </p:txBody>
      </p:sp>
      <p:sp>
        <p:nvSpPr>
          <p:cNvPr id="18"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Create Visual Agenda</a:t>
            </a:r>
            <a:endParaRPr lang="en-SG" b="1" dirty="0">
              <a:solidFill>
                <a:srgbClr val="0070C0"/>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2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505" y="2857500"/>
            <a:ext cx="2590800" cy="194310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857500"/>
            <a:ext cx="2590800" cy="194310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7752" y="2857500"/>
            <a:ext cx="2590800" cy="194310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9" name="Straight Arrow Connector 7"/>
          <p:cNvCxnSpPr/>
          <p:nvPr/>
        </p:nvCxnSpPr>
        <p:spPr>
          <a:xfrm>
            <a:off x="2796905" y="4381500"/>
            <a:ext cx="1143000" cy="0"/>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cxnSp>
        <p:nvCxnSpPr>
          <p:cNvPr id="30" name="Straight Arrow Connector 7"/>
          <p:cNvCxnSpPr/>
          <p:nvPr/>
        </p:nvCxnSpPr>
        <p:spPr>
          <a:xfrm>
            <a:off x="5489643" y="4381500"/>
            <a:ext cx="1143000" cy="0"/>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2588879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Create Sidebar Agenda</a:t>
            </a:r>
            <a:endParaRPr lang="en-SG" b="1" dirty="0">
              <a:solidFill>
                <a:srgbClr val="0070C0"/>
              </a:solidFill>
            </a:endParaRPr>
          </a:p>
        </p:txBody>
      </p:sp>
      <p:sp>
        <p:nvSpPr>
          <p:cNvPr id="34" name="TextBox 6"/>
          <p:cNvSpPr txBox="1"/>
          <p:nvPr/>
        </p:nvSpPr>
        <p:spPr>
          <a:xfrm>
            <a:off x="505550" y="834103"/>
            <a:ext cx="8001000" cy="800219"/>
          </a:xfrm>
          <a:prstGeom prst="rect">
            <a:avLst/>
          </a:prstGeom>
          <a:noFill/>
        </p:spPr>
        <p:txBody>
          <a:bodyPr wrap="square" rtlCol="0">
            <a:spAutoFit/>
          </a:bodyPr>
          <a:lstStyle/>
          <a:p>
            <a:pPr marL="360363" indent="-360363"/>
            <a:r>
              <a:rPr lang="en-US" sz="2800" b="1" dirty="0">
                <a:solidFill>
                  <a:schemeClr val="accent6">
                    <a:lumMod val="75000"/>
                  </a:schemeClr>
                </a:solidFill>
              </a:rPr>
              <a:t>1.</a:t>
            </a:r>
            <a:r>
              <a:rPr lang="en-US" dirty="0">
                <a:solidFill>
                  <a:schemeClr val="accent6">
                    <a:lumMod val="75000"/>
                  </a:schemeClr>
                </a:solidFill>
              </a:rPr>
              <a:t> It is also possible to insert the agenda as a sidebar on each slide. Here are </a:t>
            </a:r>
            <a:br>
              <a:rPr lang="en-US" dirty="0">
                <a:solidFill>
                  <a:schemeClr val="accent6">
                    <a:lumMod val="75000"/>
                  </a:schemeClr>
                </a:solidFill>
              </a:rPr>
            </a:br>
            <a:r>
              <a:rPr lang="en-US" dirty="0">
                <a:solidFill>
                  <a:schemeClr val="accent6">
                    <a:lumMod val="75000"/>
                  </a:schemeClr>
                </a:solidFill>
              </a:rPr>
              <a:t>two examples:</a:t>
            </a:r>
            <a:endParaRPr lang="en-SG" dirty="0">
              <a:solidFill>
                <a:schemeClr val="accent6">
                  <a:lumMod val="75000"/>
                </a:schemeClr>
              </a:solidFill>
            </a:endParaRPr>
          </a:p>
        </p:txBody>
      </p:sp>
      <p:pic>
        <p:nvPicPr>
          <p:cNvPr id="3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1400" y="1622889"/>
            <a:ext cx="2745318" cy="2058988"/>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1600200"/>
            <a:ext cx="2745318" cy="2058988"/>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
        <p:nvSpPr>
          <p:cNvPr id="14" name="TextBox 3"/>
          <p:cNvSpPr txBox="1"/>
          <p:nvPr/>
        </p:nvSpPr>
        <p:spPr>
          <a:xfrm>
            <a:off x="800100" y="3893849"/>
            <a:ext cx="5715000" cy="369332"/>
          </a:xfrm>
          <a:prstGeom prst="rect">
            <a:avLst/>
          </a:prstGeom>
          <a:noFill/>
        </p:spPr>
        <p:txBody>
          <a:bodyPr wrap="square" rtlCol="0">
            <a:spAutoFit/>
          </a:bodyPr>
          <a:lstStyle/>
          <a:p>
            <a:r>
              <a:rPr lang="en-US" b="1" dirty="0">
                <a:solidFill>
                  <a:schemeClr val="accent6">
                    <a:lumMod val="75000"/>
                  </a:schemeClr>
                </a:solidFill>
              </a:rPr>
              <a:t>Remove Agenda</a:t>
            </a:r>
            <a:endParaRPr lang="en-SG" b="1" dirty="0">
              <a:solidFill>
                <a:srgbClr val="0070C0"/>
              </a:solidFill>
            </a:endParaRPr>
          </a:p>
        </p:txBody>
      </p:sp>
      <p:pic>
        <p:nvPicPr>
          <p:cNvPr id="15"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3719977"/>
            <a:ext cx="630098" cy="630098"/>
          </a:xfrm>
          <a:prstGeom prst="rect">
            <a:avLst/>
          </a:prstGeom>
        </p:spPr>
      </p:pic>
      <p:sp>
        <p:nvSpPr>
          <p:cNvPr id="16" name="TextBox 6"/>
          <p:cNvSpPr txBox="1"/>
          <p:nvPr/>
        </p:nvSpPr>
        <p:spPr>
          <a:xfrm>
            <a:off x="533400" y="4905174"/>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and select                                   to remove all generated agenda slides from your presentation. </a:t>
            </a:r>
            <a:endParaRPr lang="en-SG" dirty="0">
              <a:solidFill>
                <a:schemeClr val="accent6">
                  <a:lumMod val="75000"/>
                </a:schemeClr>
              </a:solidFill>
            </a:endParaRPr>
          </a:p>
        </p:txBody>
      </p:sp>
      <p:pic>
        <p:nvPicPr>
          <p:cNvPr id="17" name="Picture 2"/>
          <p:cNvPicPr>
            <a:picLocks noChangeAspect="1"/>
          </p:cNvPicPr>
          <p:nvPr/>
        </p:nvPicPr>
        <p:blipFill>
          <a:blip r:embed="rId7"/>
          <a:stretch>
            <a:fillRect/>
          </a:stretch>
        </p:blipFill>
        <p:spPr>
          <a:xfrm>
            <a:off x="1798468" y="4663981"/>
            <a:ext cx="476250" cy="676275"/>
          </a:xfrm>
          <a:prstGeom prst="rect">
            <a:avLst/>
          </a:prstGeom>
          <a:effectLst>
            <a:outerShdw blurRad="63500" sx="102000" sy="102000" algn="ctr" rotWithShape="0">
              <a:prstClr val="black">
                <a:alpha val="40000"/>
              </a:prstClr>
            </a:outerShdw>
          </a:effectLst>
        </p:spPr>
      </p:pic>
      <p:pic>
        <p:nvPicPr>
          <p:cNvPr id="19" name="Picture 5"/>
          <p:cNvPicPr>
            <a:picLocks noChangeAspect="1"/>
          </p:cNvPicPr>
          <p:nvPr/>
        </p:nvPicPr>
        <p:blipFill>
          <a:blip r:embed="rId8"/>
          <a:stretch>
            <a:fillRect/>
          </a:stretch>
        </p:blipFill>
        <p:spPr>
          <a:xfrm>
            <a:off x="4038600" y="5003821"/>
            <a:ext cx="1656785" cy="325925"/>
          </a:xfrm>
          <a:prstGeom prst="rect">
            <a:avLst/>
          </a:prstGeom>
          <a:effectLst>
            <a:outerShdw blurRad="63500" sx="102000" sy="102000" algn="ctr" rotWithShape="0">
              <a:prstClr val="black">
                <a:alpha val="40000"/>
              </a:prstClr>
            </a:outerShdw>
          </a:effectLst>
        </p:spPr>
      </p:pic>
      <p:sp>
        <p:nvSpPr>
          <p:cNvPr id="20"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Agenda Lab</a:t>
            </a:r>
            <a:r>
              <a:rPr lang="en-US" dirty="0">
                <a:solidFill>
                  <a:schemeClr val="accent6">
                    <a:lumMod val="75000"/>
                  </a:schemeClr>
                </a:solidFill>
              </a:rPr>
              <a:t>, please refer to </a:t>
            </a:r>
            <a:r>
              <a:rPr lang="en-US" dirty="0">
                <a:solidFill>
                  <a:schemeClr val="accent6">
                    <a:lumMod val="75000"/>
                  </a:schemeClr>
                </a:solidFill>
                <a:hlinkClick r:id="rId9"/>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6840866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1EDF233D-7DF3-4206-A542-B0F1E7EDA11F}"/>
              </a:ext>
            </a:extLst>
          </p:cNvPr>
          <p:cNvSpPr txBox="1"/>
          <p:nvPr/>
        </p:nvSpPr>
        <p:spPr>
          <a:xfrm>
            <a:off x="3714750" y="3204775"/>
            <a:ext cx="4286250" cy="300082"/>
          </a:xfrm>
          <a:prstGeom prst="rect">
            <a:avLst/>
          </a:prstGeom>
          <a:noFill/>
        </p:spPr>
        <p:txBody>
          <a:bodyPr wrap="square" rtlCol="0">
            <a:spAutoFit/>
          </a:bodyPr>
          <a:lstStyle/>
          <a:p>
            <a:r>
              <a:rPr lang="en-US" sz="1350" dirty="0">
                <a:solidFill>
                  <a:schemeClr val="accent6">
                    <a:lumMod val="75000"/>
                  </a:schemeClr>
                </a:solidFill>
              </a:rPr>
              <a:t>Next, let’s try using </a:t>
            </a:r>
            <a:r>
              <a:rPr lang="en-US" sz="1350" dirty="0">
                <a:solidFill>
                  <a:srgbClr val="0070C0"/>
                </a:solidFill>
              </a:rPr>
              <a:t>e-Learning Lab</a:t>
            </a:r>
            <a:endParaRPr lang="en-SG" sz="1350" dirty="0">
              <a:solidFill>
                <a:srgbClr val="0070C0"/>
              </a:solidFill>
            </a:endParaRPr>
          </a:p>
        </p:txBody>
      </p:sp>
      <p:pic>
        <p:nvPicPr>
          <p:cNvPr id="14" name="Picture 13">
            <a:extLst>
              <a:ext uri="{FF2B5EF4-FFF2-40B4-BE49-F238E27FC236}">
                <a16:creationId xmlns:a16="http://schemas.microsoft.com/office/drawing/2014/main" id="{BA9B9AA3-AB93-4936-80D0-D91360A37C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8332" y="3030066"/>
            <a:ext cx="626418" cy="626418"/>
          </a:xfrm>
          <a:prstGeom prst="rect">
            <a:avLst/>
          </a:prstGeom>
        </p:spPr>
      </p:pic>
    </p:spTree>
    <p:extLst>
      <p:ext uri="{BB962C8B-B14F-4D97-AF65-F5344CB8AC3E}">
        <p14:creationId xmlns:p14="http://schemas.microsoft.com/office/powerpoint/2010/main" val="33545611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
            <a:extLst>
              <a:ext uri="{FF2B5EF4-FFF2-40B4-BE49-F238E27FC236}">
                <a16:creationId xmlns:a16="http://schemas.microsoft.com/office/drawing/2014/main" id="{28EF15CF-4B99-4548-932A-49AC6119A62B}"/>
              </a:ext>
            </a:extLst>
          </p:cNvPr>
          <p:cNvSpPr txBox="1"/>
          <p:nvPr/>
        </p:nvSpPr>
        <p:spPr>
          <a:xfrm>
            <a:off x="853764" y="509172"/>
            <a:ext cx="7756835" cy="1354217"/>
          </a:xfrm>
          <a:prstGeom prst="rect">
            <a:avLst/>
          </a:prstGeom>
          <a:noFill/>
        </p:spPr>
        <p:txBody>
          <a:bodyPr wrap="square" rtlCol="0">
            <a:spAutoFit/>
          </a:bodyPr>
          <a:lstStyle/>
          <a:p>
            <a:r>
              <a:rPr lang="en-US" sz="2800" b="1" dirty="0">
                <a:solidFill>
                  <a:schemeClr val="accent6">
                    <a:lumMod val="75000"/>
                  </a:schemeClr>
                </a:solidFill>
              </a:rPr>
              <a:t>1.</a:t>
            </a:r>
            <a:r>
              <a:rPr lang="en-US" sz="2800" dirty="0">
                <a:solidFill>
                  <a:schemeClr val="accent6">
                    <a:lumMod val="75000"/>
                  </a:schemeClr>
                </a:solidFill>
              </a:rPr>
              <a:t> </a:t>
            </a:r>
            <a:r>
              <a:rPr lang="en-US" dirty="0">
                <a:solidFill>
                  <a:schemeClr val="accent6">
                    <a:lumMod val="75000"/>
                  </a:schemeClr>
                </a:solidFill>
              </a:rPr>
              <a:t>Click the             button and select                                           to open e-Learning Lab task pane at the right side of your screen.</a:t>
            </a:r>
          </a:p>
          <a:p>
            <a:endParaRPr lang="en-US" dirty="0">
              <a:solidFill>
                <a:schemeClr val="accent6">
                  <a:lumMod val="75000"/>
                </a:schemeClr>
              </a:solidFill>
            </a:endParaRPr>
          </a:p>
          <a:p>
            <a:r>
              <a:rPr lang="en-US" dirty="0">
                <a:solidFill>
                  <a:schemeClr val="accent6">
                    <a:lumMod val="75000"/>
                  </a:schemeClr>
                </a:solidFill>
              </a:rPr>
              <a:t>Add a new explanation item by clicking on                  button.</a:t>
            </a:r>
          </a:p>
        </p:txBody>
      </p:sp>
      <p:pic>
        <p:nvPicPr>
          <p:cNvPr id="12" name="Picture 11" descr="A screenshot of a cell phone&#10;&#10;Description generated with very high confidence">
            <a:extLst>
              <a:ext uri="{FF2B5EF4-FFF2-40B4-BE49-F238E27FC236}">
                <a16:creationId xmlns:a16="http://schemas.microsoft.com/office/drawing/2014/main" id="{482C919E-7955-43FB-B7D2-2D91457103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420485"/>
            <a:ext cx="570607" cy="608647"/>
          </a:xfrm>
          <a:prstGeom prst="rect">
            <a:avLst/>
          </a:prstGeom>
        </p:spPr>
      </p:pic>
      <p:pic>
        <p:nvPicPr>
          <p:cNvPr id="14" name="Picture 13" descr="A close up of a logo&#10;&#10;Description generated with very high confidence">
            <a:extLst>
              <a:ext uri="{FF2B5EF4-FFF2-40B4-BE49-F238E27FC236}">
                <a16:creationId xmlns:a16="http://schemas.microsoft.com/office/drawing/2014/main" id="{36D856B9-53C6-49EE-86F1-D1385F0627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500522"/>
            <a:ext cx="2133600" cy="479743"/>
          </a:xfrm>
          <a:prstGeom prst="rect">
            <a:avLst/>
          </a:prstGeom>
        </p:spPr>
      </p:pic>
      <p:pic>
        <p:nvPicPr>
          <p:cNvPr id="16" name="Picture 15" descr="A close up of a sign&#10;&#10;Description generated with very high confidence">
            <a:extLst>
              <a:ext uri="{FF2B5EF4-FFF2-40B4-BE49-F238E27FC236}">
                <a16:creationId xmlns:a16="http://schemas.microsoft.com/office/drawing/2014/main" id="{6CD10837-243C-4A19-856A-30B9B9AAC2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5915" y="1389711"/>
            <a:ext cx="776573" cy="459913"/>
          </a:xfrm>
          <a:prstGeom prst="rect">
            <a:avLst/>
          </a:prstGeom>
        </p:spPr>
      </p:pic>
      <p:sp>
        <p:nvSpPr>
          <p:cNvPr id="17" name="TextBox 6">
            <a:extLst>
              <a:ext uri="{FF2B5EF4-FFF2-40B4-BE49-F238E27FC236}">
                <a16:creationId xmlns:a16="http://schemas.microsoft.com/office/drawing/2014/main" id="{A5E16012-8701-422C-9FDA-636751D1F280}"/>
              </a:ext>
            </a:extLst>
          </p:cNvPr>
          <p:cNvSpPr txBox="1"/>
          <p:nvPr/>
        </p:nvSpPr>
        <p:spPr>
          <a:xfrm>
            <a:off x="853764" y="2001618"/>
            <a:ext cx="7528236" cy="800219"/>
          </a:xfrm>
          <a:prstGeom prst="rect">
            <a:avLst/>
          </a:prstGeom>
          <a:noFill/>
        </p:spPr>
        <p:txBody>
          <a:bodyPr wrap="square" rtlCol="0">
            <a:spAutoFit/>
          </a:bodyPr>
          <a:lstStyle/>
          <a:p>
            <a:r>
              <a:rPr lang="en-US" sz="2800" b="1" dirty="0">
                <a:solidFill>
                  <a:schemeClr val="accent6">
                    <a:lumMod val="75000"/>
                  </a:schemeClr>
                </a:solidFill>
              </a:rPr>
              <a:t>2.</a:t>
            </a:r>
            <a:r>
              <a:rPr lang="en-US" sz="2800" dirty="0">
                <a:solidFill>
                  <a:schemeClr val="accent6">
                    <a:lumMod val="75000"/>
                  </a:schemeClr>
                </a:solidFill>
              </a:rPr>
              <a:t> </a:t>
            </a:r>
            <a:r>
              <a:rPr lang="en-US" dirty="0">
                <a:solidFill>
                  <a:schemeClr val="accent6">
                    <a:lumMod val="75000"/>
                  </a:schemeClr>
                </a:solidFill>
              </a:rPr>
              <a:t>Type something into the text box and tick                    ,                     and                     checkbox.     </a:t>
            </a:r>
          </a:p>
        </p:txBody>
      </p:sp>
      <p:pic>
        <p:nvPicPr>
          <p:cNvPr id="19" name="Picture 18" descr="A screenshot of a cell phone&#10;&#10;Description generated with very high confidence">
            <a:extLst>
              <a:ext uri="{FF2B5EF4-FFF2-40B4-BE49-F238E27FC236}">
                <a16:creationId xmlns:a16="http://schemas.microsoft.com/office/drawing/2014/main" id="{716E9F78-71C1-4EA7-97F7-509C5531F4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7986" y="2513185"/>
            <a:ext cx="6264707" cy="1352704"/>
          </a:xfrm>
          <a:prstGeom prst="rect">
            <a:avLst/>
          </a:prstGeom>
        </p:spPr>
      </p:pic>
      <p:sp>
        <p:nvSpPr>
          <p:cNvPr id="20" name="TextBox 6">
            <a:extLst>
              <a:ext uri="{FF2B5EF4-FFF2-40B4-BE49-F238E27FC236}">
                <a16:creationId xmlns:a16="http://schemas.microsoft.com/office/drawing/2014/main" id="{EBC89741-DB08-46D6-AF62-386920FFD7C0}"/>
              </a:ext>
            </a:extLst>
          </p:cNvPr>
          <p:cNvSpPr txBox="1"/>
          <p:nvPr/>
        </p:nvSpPr>
        <p:spPr>
          <a:xfrm>
            <a:off x="853763" y="3947559"/>
            <a:ext cx="7756835" cy="800219"/>
          </a:xfrm>
          <a:prstGeom prst="rect">
            <a:avLst/>
          </a:prstGeom>
          <a:noFill/>
        </p:spPr>
        <p:txBody>
          <a:bodyPr wrap="square" rtlCol="0">
            <a:spAutoFit/>
          </a:bodyPr>
          <a:lstStyle/>
          <a:p>
            <a:r>
              <a:rPr lang="en-US" sz="2800" b="1" dirty="0">
                <a:solidFill>
                  <a:schemeClr val="accent6">
                    <a:lumMod val="75000"/>
                  </a:schemeClr>
                </a:solidFill>
              </a:rPr>
              <a:t>3.</a:t>
            </a:r>
            <a:r>
              <a:rPr lang="en-US" sz="2800" dirty="0">
                <a:solidFill>
                  <a:schemeClr val="accent6">
                    <a:lumMod val="75000"/>
                  </a:schemeClr>
                </a:solidFill>
              </a:rPr>
              <a:t> </a:t>
            </a:r>
            <a:r>
              <a:rPr lang="en-US" dirty="0">
                <a:solidFill>
                  <a:schemeClr val="accent6">
                    <a:lumMod val="75000"/>
                  </a:schemeClr>
                </a:solidFill>
              </a:rPr>
              <a:t>Click the                    button to synchronize the new explanation you added with the slide.</a:t>
            </a:r>
          </a:p>
        </p:txBody>
      </p:sp>
      <p:pic>
        <p:nvPicPr>
          <p:cNvPr id="22" name="Picture 21">
            <a:extLst>
              <a:ext uri="{FF2B5EF4-FFF2-40B4-BE49-F238E27FC236}">
                <a16:creationId xmlns:a16="http://schemas.microsoft.com/office/drawing/2014/main" id="{66B2D33B-F503-4958-914A-78E9DB8F4B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09800" y="3966144"/>
            <a:ext cx="867048" cy="459913"/>
          </a:xfrm>
          <a:prstGeom prst="rect">
            <a:avLst/>
          </a:prstGeom>
        </p:spPr>
      </p:pic>
      <p:sp>
        <p:nvSpPr>
          <p:cNvPr id="23" name="TextBox 6">
            <a:extLst>
              <a:ext uri="{FF2B5EF4-FFF2-40B4-BE49-F238E27FC236}">
                <a16:creationId xmlns:a16="http://schemas.microsoft.com/office/drawing/2014/main" id="{F1EB1432-2517-40DC-85C1-6509E67E5E38}"/>
              </a:ext>
            </a:extLst>
          </p:cNvPr>
          <p:cNvSpPr txBox="1"/>
          <p:nvPr/>
        </p:nvSpPr>
        <p:spPr>
          <a:xfrm>
            <a:off x="853763" y="4719900"/>
            <a:ext cx="7756835" cy="1077218"/>
          </a:xfrm>
          <a:prstGeom prst="rect">
            <a:avLst/>
          </a:prstGeom>
          <a:noFill/>
        </p:spPr>
        <p:txBody>
          <a:bodyPr wrap="square" rtlCol="0">
            <a:spAutoFit/>
          </a:bodyPr>
          <a:lstStyle/>
          <a:p>
            <a:r>
              <a:rPr lang="en-US" sz="2800" b="1" dirty="0">
                <a:solidFill>
                  <a:schemeClr val="accent6">
                    <a:lumMod val="75000"/>
                  </a:schemeClr>
                </a:solidFill>
              </a:rPr>
              <a:t>4.</a:t>
            </a:r>
            <a:r>
              <a:rPr lang="en-US" sz="2800" dirty="0">
                <a:solidFill>
                  <a:schemeClr val="accent6">
                    <a:lumMod val="75000"/>
                  </a:schemeClr>
                </a:solidFill>
              </a:rPr>
              <a:t> </a:t>
            </a:r>
            <a:r>
              <a:rPr lang="en-US" dirty="0">
                <a:solidFill>
                  <a:schemeClr val="accent6">
                    <a:lumMod val="75000"/>
                  </a:schemeClr>
                </a:solidFill>
              </a:rPr>
              <a:t>Now, play the slide in presentation mode and observe the changes.</a:t>
            </a:r>
          </a:p>
          <a:p>
            <a:endParaRPr lang="en-US" dirty="0">
              <a:solidFill>
                <a:schemeClr val="accent6">
                  <a:lumMod val="75000"/>
                </a:schemeClr>
              </a:solidFill>
            </a:endParaRPr>
          </a:p>
          <a:p>
            <a:endParaRPr lang="en-US" dirty="0">
              <a:solidFill>
                <a:schemeClr val="accent6">
                  <a:lumMod val="75000"/>
                </a:schemeClr>
              </a:solidFill>
            </a:endParaRPr>
          </a:p>
        </p:txBody>
      </p:sp>
      <p:pic>
        <p:nvPicPr>
          <p:cNvPr id="4" name="Picture 3" descr="A close up of a logo&#10;&#10;Description generated with very high confidence">
            <a:extLst>
              <a:ext uri="{FF2B5EF4-FFF2-40B4-BE49-F238E27FC236}">
                <a16:creationId xmlns:a16="http://schemas.microsoft.com/office/drawing/2014/main" id="{4E76A9BA-A5D8-471A-B46B-460BF5D2A25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40340" y="2140900"/>
            <a:ext cx="904295" cy="304604"/>
          </a:xfrm>
          <a:prstGeom prst="rect">
            <a:avLst/>
          </a:prstGeom>
        </p:spPr>
      </p:pic>
      <p:pic>
        <p:nvPicPr>
          <p:cNvPr id="6" name="Picture 5" descr="A close up of a logo&#10;&#10;Description generated with very high confidence">
            <a:extLst>
              <a:ext uri="{FF2B5EF4-FFF2-40B4-BE49-F238E27FC236}">
                <a16:creationId xmlns:a16="http://schemas.microsoft.com/office/drawing/2014/main" id="{7475179C-7095-4E7C-B924-F6F08E0F3C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93337" y="2140632"/>
            <a:ext cx="969980" cy="330205"/>
          </a:xfrm>
          <a:prstGeom prst="rect">
            <a:avLst/>
          </a:prstGeom>
        </p:spPr>
      </p:pic>
      <p:pic>
        <p:nvPicPr>
          <p:cNvPr id="8" name="Picture 7">
            <a:extLst>
              <a:ext uri="{FF2B5EF4-FFF2-40B4-BE49-F238E27FC236}">
                <a16:creationId xmlns:a16="http://schemas.microsoft.com/office/drawing/2014/main" id="{9B9CAB5C-8477-40E4-9FE4-13D0F4DE621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23128" y="2133301"/>
            <a:ext cx="835833" cy="330205"/>
          </a:xfrm>
          <a:prstGeom prst="rect">
            <a:avLst/>
          </a:prstGeom>
        </p:spPr>
      </p:pic>
    </p:spTree>
    <p:extLst>
      <p:ext uri="{BB962C8B-B14F-4D97-AF65-F5344CB8AC3E}">
        <p14:creationId xmlns:p14="http://schemas.microsoft.com/office/powerpoint/2010/main" val="18264046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ptPictureSlidesLab_BackGround_122745d"/>
          <p:cNvPicPr>
            <a:picLocks noChangeAspect="1"/>
          </p:cNvPicPr>
          <p:nvPr/>
        </p:nvPicPr>
        <p:blipFill rotWithShape="1">
          <a:blip r:embed="rId5">
            <a:extLst>
              <a:ext uri="{28A0092B-C50C-407E-A947-70E740481C1C}">
                <a14:useLocalDpi xmlns:a14="http://schemas.microsoft.com/office/drawing/2010/main" val="0"/>
              </a:ext>
            </a:extLst>
          </a:blip>
          <a:srcRect l="2381" r="2381"/>
          <a:stretch/>
        </p:blipFill>
        <p:spPr>
          <a:xfrm>
            <a:off x="0" y="0"/>
            <a:ext cx="9144000" cy="6858000"/>
          </a:xfrm>
          <a:prstGeom prst="rect">
            <a:avLst/>
          </a:prstGeom>
        </p:spPr>
      </p:pic>
      <p:pic>
        <p:nvPicPr>
          <p:cNvPr id="19" name="pptPictureSlidesLab_Original_DO_NOT_REMOVE_d3542f9" hidden="1"/>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1415" y="0"/>
            <a:ext cx="9606829" cy="6858000"/>
          </a:xfrm>
          <a:prstGeom prst="rect">
            <a:avLst/>
          </a:prstGeom>
        </p:spPr>
      </p:pic>
      <p:pic>
        <p:nvPicPr>
          <p:cNvPr id="22" name="pptPictureSlidesLab_Cropped_DO_NOT_REMOVE_6c0813c" hidden="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 y="0"/>
            <a:ext cx="9601199" cy="6858000"/>
          </a:xfrm>
          <a:prstGeom prst="rect">
            <a:avLst/>
          </a:prstGeom>
        </p:spPr>
      </p:pic>
      <p:grpSp>
        <p:nvGrpSpPr>
          <p:cNvPr id="26" name="pptPictureSlidesLab_Banner_6efcd56"/>
          <p:cNvGrpSpPr/>
          <p:nvPr/>
        </p:nvGrpSpPr>
        <p:grpSpPr>
          <a:xfrm>
            <a:off x="0" y="2468880"/>
            <a:ext cx="9144000" cy="1920240"/>
            <a:chOff x="0" y="2468880"/>
            <a:chExt cx="9144000" cy="1920240"/>
          </a:xfrm>
        </p:grpSpPr>
        <p:pic>
          <p:nvPicPr>
            <p:cNvPr id="24" name="pptPictureSlidesLab_Banner_cab930c"/>
            <p:cNvPicPr>
              <a:picLocks noChangeAspect="1"/>
            </p:cNvPicPr>
            <p:nvPr/>
          </p:nvPicPr>
          <p:blipFill rotWithShape="1">
            <a:blip r:embed="rId7">
              <a:extLst>
                <a:ext uri="{28A0092B-C50C-407E-A947-70E740481C1C}">
                  <a14:useLocalDpi xmlns:a14="http://schemas.microsoft.com/office/drawing/2010/main" val="0"/>
                </a:ext>
              </a:extLst>
            </a:blip>
            <a:srcRect l="2381" t="36000" r="2381" b="36000"/>
            <a:stretch/>
          </p:blipFill>
          <p:spPr>
            <a:xfrm>
              <a:off x="0" y="2468880"/>
              <a:ext cx="9144000" cy="1920239"/>
            </a:xfrm>
            <a:prstGeom prst="rect">
              <a:avLst/>
            </a:prstGeom>
          </p:spPr>
        </p:pic>
        <p:sp>
          <p:nvSpPr>
            <p:cNvPr id="25" name="pptPictureSlidesLab_Banner_aa68875"/>
            <p:cNvSpPr/>
            <p:nvPr/>
          </p:nvSpPr>
          <p:spPr>
            <a:xfrm>
              <a:off x="0" y="2468880"/>
              <a:ext cx="9144000" cy="1920240"/>
            </a:xfrm>
            <a:prstGeom prst="rect">
              <a:avLst/>
            </a:prstGeom>
            <a:solidFill>
              <a:srgbClr val="000000">
                <a:alpha val="20000"/>
              </a:srgbClr>
            </a:solidFill>
            <a:ln w="63500" cap="flat" cmpd="sng" algn="ctr">
              <a:noFill/>
              <a:prstDash val="solid"/>
              <a:round/>
              <a:headEnd type="none" w="med" len="med"/>
              <a:tailEnd type="none" w="med" len="med"/>
            </a:ln>
            <a:effectLst/>
            <a:extLst>
              <a:ext uri="{91240B29-F687-4F45-9708-019B960494DF}">
                <a14:hiddenLine xmlns:a14="http://schemas.microsoft.com/office/drawing/2010/main" w="63500" cap="flat" cmpd="sng" algn="ctr">
                  <a:solidFill>
                    <a:srgbClr val="000000">
                      <a:alpha val="20000"/>
                    </a:srgb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4" name="[TextBox 3]"/>
          <p:cNvSpPr txBox="1"/>
          <p:nvPr>
            <p:custDataLst>
              <p:tags r:id="rId2"/>
            </p:custDataLst>
          </p:nvPr>
        </p:nvSpPr>
        <p:spPr>
          <a:xfrm>
            <a:off x="1753552" y="2804160"/>
            <a:ext cx="5928508" cy="369332"/>
          </a:xfrm>
          <a:prstGeom prst="rect">
            <a:avLst/>
          </a:prstGeom>
          <a:noFill/>
        </p:spPr>
        <p:txBody>
          <a:bodyPr wrap="square" rtlCol="0">
            <a:noAutofit/>
          </a:bodyPr>
          <a:lstStyle/>
          <a:p>
            <a:r>
              <a:rPr lang="en-US" sz="3800" dirty="0">
                <a:solidFill>
                  <a:srgbClr val="FFFFFF"/>
                </a:solidFill>
                <a:effectLst>
                  <a:glow>
                    <a:srgbClr val="000000"/>
                  </a:glow>
                </a:effectLst>
                <a:latin typeface="Segoe UI" panose="020B0502040204020203" pitchFamily="34" charset="0"/>
              </a:rPr>
              <a:t>Finally, let’s try using </a:t>
            </a:r>
            <a:r>
              <a:rPr lang="en-US" sz="3800" b="1" dirty="0">
                <a:solidFill>
                  <a:srgbClr val="FFFFFF"/>
                </a:solidFill>
                <a:effectLst>
                  <a:glow>
                    <a:srgbClr val="000000"/>
                  </a:glow>
                </a:effectLst>
                <a:latin typeface="Segoe UI" panose="020B0502040204020203" pitchFamily="34" charset="0"/>
              </a:rPr>
              <a:t>Picture Slides Lab</a:t>
            </a:r>
            <a:endParaRPr lang="en-SG" sz="3800" dirty="0">
              <a:solidFill>
                <a:srgbClr val="FFFFFF"/>
              </a:solidFill>
              <a:effectLst>
                <a:glow>
                  <a:srgbClr val="000000"/>
                </a:glow>
              </a:effectLst>
              <a:latin typeface="Segoe UI" panose="020B0502040204020203" pitchFamily="34" charset="0"/>
            </a:endParaRPr>
          </a:p>
        </p:txBody>
      </p:sp>
    </p:spTree>
    <p:extLst>
      <p:ext uri="{BB962C8B-B14F-4D97-AF65-F5344CB8AC3E}">
        <p14:creationId xmlns:p14="http://schemas.microsoft.com/office/powerpoint/2010/main" val="35312192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06052" y="609600"/>
            <a:ext cx="5105400" cy="1631216"/>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Go to the next slide and click the          button.</a:t>
            </a:r>
          </a:p>
          <a:p>
            <a:br>
              <a:rPr lang="en-US" dirty="0">
                <a:solidFill>
                  <a:schemeClr val="accent6">
                    <a:lumMod val="75000"/>
                  </a:schemeClr>
                </a:solidFill>
              </a:rPr>
            </a:br>
            <a:r>
              <a:rPr lang="en-US" dirty="0">
                <a:solidFill>
                  <a:schemeClr val="accent6">
                    <a:lumMod val="75000"/>
                  </a:schemeClr>
                </a:solidFill>
              </a:rPr>
              <a:t>It will show the Picture Slides Lab window. Choose a slide preview in the preview area and click the apply button to apply the style to current slide.</a:t>
            </a:r>
            <a:endParaRPr lang="en-SG" dirty="0">
              <a:solidFill>
                <a:schemeClr val="accent6">
                  <a:lumMod val="75000"/>
                </a:schemeClr>
              </a:solidFill>
            </a:endParaRPr>
          </a:p>
        </p:txBody>
      </p:sp>
      <p:sp>
        <p:nvSpPr>
          <p:cNvPr id="9" name="[Picture 3]"/>
          <p:cNvSpPr txBox="1"/>
          <p:nvPr/>
        </p:nvSpPr>
        <p:spPr>
          <a:xfrm>
            <a:off x="406052" y="2221203"/>
            <a:ext cx="5105400" cy="1354217"/>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To customize slide previews, click the customize button. It will show you how the slide will look like with the various pictures you have on the picture</a:t>
            </a:r>
            <a:r>
              <a:rPr lang="en-US" b="1" dirty="0">
                <a:solidFill>
                  <a:schemeClr val="accent6">
                    <a:lumMod val="75000"/>
                  </a:schemeClr>
                </a:solidFill>
              </a:rPr>
              <a:t> collection </a:t>
            </a:r>
            <a:r>
              <a:rPr lang="en-US" dirty="0">
                <a:solidFill>
                  <a:schemeClr val="accent6">
                    <a:lumMod val="75000"/>
                  </a:schemeClr>
                </a:solidFill>
              </a:rPr>
              <a:t>area (the right half of the PSL window).</a:t>
            </a:r>
            <a:endParaRPr lang="en-SG" dirty="0">
              <a:solidFill>
                <a:schemeClr val="accent6">
                  <a:lumMod val="75000"/>
                </a:schemeClr>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66666" b="62150"/>
          <a:stretch/>
        </p:blipFill>
        <p:spPr>
          <a:xfrm>
            <a:off x="5638800" y="471239"/>
            <a:ext cx="3048000" cy="1967161"/>
          </a:xfrm>
          <a:prstGeom prst="rect">
            <a:avLst/>
          </a:prstGeom>
        </p:spPr>
      </p:pic>
      <p:sp>
        <p:nvSpPr>
          <p:cNvPr id="5" name="Arc 4"/>
          <p:cNvSpPr/>
          <p:nvPr/>
        </p:nvSpPr>
        <p:spPr>
          <a:xfrm flipV="1">
            <a:off x="4531276" y="3132"/>
            <a:ext cx="2215048" cy="2060532"/>
          </a:xfrm>
          <a:prstGeom prst="arc">
            <a:avLst>
              <a:gd name="adj1" fmla="val 14536463"/>
              <a:gd name="adj2" fmla="val 21237138"/>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1" name="Arc 20"/>
          <p:cNvSpPr/>
          <p:nvPr/>
        </p:nvSpPr>
        <p:spPr>
          <a:xfrm flipV="1">
            <a:off x="4429374" y="-914400"/>
            <a:ext cx="2809626" cy="3581400"/>
          </a:xfrm>
          <a:prstGeom prst="arc">
            <a:avLst>
              <a:gd name="adj1" fmla="val 15331072"/>
              <a:gd name="adj2" fmla="val 20930767"/>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2" name="[Picture 3]"/>
          <p:cNvSpPr txBox="1"/>
          <p:nvPr/>
        </p:nvSpPr>
        <p:spPr>
          <a:xfrm>
            <a:off x="406052" y="4336752"/>
            <a:ext cx="5105400" cy="800219"/>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To tweak the design further, choose which aspect you want to tweak.</a:t>
            </a:r>
            <a:endParaRPr lang="en-SG" dirty="0">
              <a:solidFill>
                <a:schemeClr val="accent6">
                  <a:lumMod val="75000"/>
                </a:schemeClr>
              </a:solidFill>
            </a:endParaRPr>
          </a:p>
        </p:txBody>
      </p:sp>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r="45000" b="88973"/>
          <a:stretch/>
        </p:blipFill>
        <p:spPr>
          <a:xfrm>
            <a:off x="533400" y="5266981"/>
            <a:ext cx="5029200" cy="569316"/>
          </a:xfrm>
          <a:prstGeom prst="rect">
            <a:avLst/>
          </a:prstGeom>
        </p:spPr>
      </p:pic>
      <p:sp>
        <p:nvSpPr>
          <p:cNvPr id="25" name="Arc 24"/>
          <p:cNvSpPr/>
          <p:nvPr/>
        </p:nvSpPr>
        <p:spPr>
          <a:xfrm rot="391357">
            <a:off x="4600654" y="4525071"/>
            <a:ext cx="637534" cy="1387254"/>
          </a:xfrm>
          <a:prstGeom prst="arc">
            <a:avLst>
              <a:gd name="adj1" fmla="val 17676872"/>
              <a:gd name="adj2" fmla="val 2646013"/>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9" name="[Picture 3]"/>
          <p:cNvSpPr txBox="1"/>
          <p:nvPr/>
        </p:nvSpPr>
        <p:spPr>
          <a:xfrm>
            <a:off x="406052" y="3543181"/>
            <a:ext cx="5105400"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To add more pictures, click </a:t>
            </a:r>
            <a:r>
              <a:rPr lang="en-US" b="1" dirty="0">
                <a:solidFill>
                  <a:schemeClr val="accent6">
                    <a:lumMod val="75000"/>
                  </a:schemeClr>
                </a:solidFill>
              </a:rPr>
              <a:t>+</a:t>
            </a:r>
            <a:r>
              <a:rPr lang="en-US" dirty="0">
                <a:solidFill>
                  <a:schemeClr val="accent6">
                    <a:lumMod val="75000"/>
                  </a:schemeClr>
                </a:solidFill>
              </a:rPr>
              <a:t> and choose more pictures from your computer hard disk.</a:t>
            </a:r>
            <a:endParaRPr lang="en-SG" dirty="0">
              <a:solidFill>
                <a:schemeClr val="accent6">
                  <a:lumMod val="75000"/>
                </a:schemeClr>
              </a:solidFill>
            </a:endParaRPr>
          </a:p>
        </p:txBody>
      </p:sp>
      <p:pic>
        <p:nvPicPr>
          <p:cNvPr id="30" name="Picture 29"/>
          <p:cNvPicPr>
            <a:picLocks noChangeAspect="1"/>
          </p:cNvPicPr>
          <p:nvPr/>
        </p:nvPicPr>
        <p:blipFill rotWithShape="1">
          <a:blip r:embed="rId2">
            <a:extLst>
              <a:ext uri="{28A0092B-C50C-407E-A947-70E740481C1C}">
                <a14:useLocalDpi xmlns:a14="http://schemas.microsoft.com/office/drawing/2010/main" val="0"/>
              </a:ext>
            </a:extLst>
          </a:blip>
          <a:srcRect l="55835" t="-301" r="11665" b="65672"/>
          <a:stretch/>
        </p:blipFill>
        <p:spPr>
          <a:xfrm>
            <a:off x="5715000" y="2981196"/>
            <a:ext cx="2971800" cy="1799772"/>
          </a:xfrm>
          <a:prstGeom prst="rect">
            <a:avLst/>
          </a:prstGeom>
        </p:spPr>
      </p:pic>
      <p:sp>
        <p:nvSpPr>
          <p:cNvPr id="31" name="Arc 30"/>
          <p:cNvSpPr/>
          <p:nvPr/>
        </p:nvSpPr>
        <p:spPr>
          <a:xfrm rot="17261033">
            <a:off x="5320033" y="3532154"/>
            <a:ext cx="637534" cy="1387254"/>
          </a:xfrm>
          <a:prstGeom prst="arc">
            <a:avLst>
              <a:gd name="adj1" fmla="val 17676872"/>
              <a:gd name="adj2" fmla="val 2646013"/>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5" name="TextBox 5"/>
          <p:cNvSpPr txBox="1"/>
          <p:nvPr/>
        </p:nvSpPr>
        <p:spPr>
          <a:xfrm>
            <a:off x="304800" y="6147676"/>
            <a:ext cx="8612261" cy="646331"/>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Picture Slides Lab</a:t>
            </a:r>
            <a:r>
              <a:rPr lang="en-US" dirty="0">
                <a:solidFill>
                  <a:schemeClr val="accent6">
                    <a:lumMod val="75000"/>
                  </a:schemeClr>
                </a:solidFill>
              </a:rPr>
              <a:t>, please refer to </a:t>
            </a:r>
            <a:r>
              <a:rPr lang="en-US" dirty="0">
                <a:solidFill>
                  <a:schemeClr val="accent6">
                    <a:lumMod val="75000"/>
                  </a:schemeClr>
                </a:solidFill>
                <a:hlinkClick r:id="rId4"/>
              </a:rPr>
              <a:t>PowerPointLabs documentations</a:t>
            </a:r>
            <a:r>
              <a:rPr lang="en-US" dirty="0">
                <a:solidFill>
                  <a:schemeClr val="accent6">
                    <a:lumMod val="75000"/>
                  </a:schemeClr>
                </a:solidFill>
              </a:rPr>
              <a:t>.</a:t>
            </a:r>
            <a:endParaRPr lang="en-US" dirty="0"/>
          </a:p>
        </p:txBody>
      </p:sp>
      <p:pic>
        <p:nvPicPr>
          <p:cNvPr id="4" name="Picture 3"/>
          <p:cNvPicPr>
            <a:picLocks noChangeAspect="1"/>
          </p:cNvPicPr>
          <p:nvPr/>
        </p:nvPicPr>
        <p:blipFill>
          <a:blip r:embed="rId5"/>
          <a:stretch>
            <a:fillRect/>
          </a:stretch>
        </p:blipFill>
        <p:spPr>
          <a:xfrm>
            <a:off x="3922340" y="471239"/>
            <a:ext cx="400050" cy="714375"/>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spTree>
    <p:extLst>
      <p:ext uri="{BB962C8B-B14F-4D97-AF65-F5344CB8AC3E}">
        <p14:creationId xmlns:p14="http://schemas.microsoft.com/office/powerpoint/2010/main" val="32649562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SG" b="1" dirty="0">
                <a:latin typeface="Century Gothic"/>
              </a:rPr>
              <a:t>Learning</a:t>
            </a:r>
            <a:r>
              <a:rPr lang="en-SG" dirty="0">
                <a:latin typeface="Century Gothic"/>
              </a:rPr>
              <a:t> </a:t>
            </a:r>
            <a:br>
              <a:rPr lang="en-SG" dirty="0">
                <a:latin typeface="Century Gothic"/>
              </a:rPr>
            </a:br>
            <a:r>
              <a:rPr lang="en-SG" dirty="0">
                <a:latin typeface="Century Gothic"/>
              </a:rPr>
              <a:t>is a never-ending </a:t>
            </a:r>
            <a:r>
              <a:rPr lang="en-SG" b="1" dirty="0">
                <a:latin typeface="Century Gothic"/>
              </a:rPr>
              <a:t>journey</a:t>
            </a:r>
            <a:r>
              <a:rPr lang="en-SG" dirty="0">
                <a:latin typeface="Century Gothic"/>
              </a:rPr>
              <a:t>.</a:t>
            </a:r>
            <a:endParaRPr lang="en-SG" dirty="0"/>
          </a:p>
        </p:txBody>
      </p:sp>
      <p:sp>
        <p:nvSpPr>
          <p:cNvPr id="5" name="TextBox 4"/>
          <p:cNvSpPr txBox="1"/>
          <p:nvPr/>
        </p:nvSpPr>
        <p:spPr>
          <a:xfrm>
            <a:off x="7010400" y="5410200"/>
            <a:ext cx="1872820" cy="646331"/>
          </a:xfrm>
          <a:prstGeom prst="rect">
            <a:avLst/>
          </a:prstGeom>
          <a:noFill/>
        </p:spPr>
        <p:txBody>
          <a:bodyPr wrap="none" rtlCol="0">
            <a:spAutoFit/>
          </a:bodyPr>
          <a:lstStyle/>
          <a:p>
            <a:r>
              <a:rPr lang="en-SG" dirty="0"/>
              <a:t>Picture Slides Lab </a:t>
            </a:r>
          </a:p>
          <a:p>
            <a:r>
              <a:rPr lang="en-SG" dirty="0"/>
              <a:t>Demo Slide</a:t>
            </a:r>
          </a:p>
        </p:txBody>
      </p:sp>
    </p:spTree>
    <p:extLst>
      <p:ext uri="{BB962C8B-B14F-4D97-AF65-F5344CB8AC3E}">
        <p14:creationId xmlns:p14="http://schemas.microsoft.com/office/powerpoint/2010/main" val="30554538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609600" y="1447800"/>
            <a:ext cx="8001000" cy="3046988"/>
          </a:xfrm>
          <a:prstGeom prst="rect">
            <a:avLst/>
          </a:prstGeom>
          <a:noFill/>
        </p:spPr>
        <p:txBody>
          <a:bodyPr wrap="square" rtlCol="0">
            <a:spAutoFit/>
          </a:bodyPr>
          <a:lstStyle/>
          <a:p>
            <a:pPr algn="ctr"/>
            <a:r>
              <a:rPr lang="en-US" sz="2000" b="1" dirty="0">
                <a:solidFill>
                  <a:schemeClr val="accent6">
                    <a:lumMod val="75000"/>
                  </a:schemeClr>
                </a:solidFill>
              </a:rPr>
              <a:t>Thanks for taking the quick tutorial.</a:t>
            </a:r>
          </a:p>
          <a:p>
            <a:pPr algn="ctr"/>
            <a:endParaRPr lang="en-US" dirty="0">
              <a:solidFill>
                <a:schemeClr val="accent6">
                  <a:lumMod val="75000"/>
                </a:schemeClr>
              </a:solidFill>
            </a:endParaRPr>
          </a:p>
          <a:p>
            <a:pPr algn="ctr"/>
            <a:r>
              <a:rPr lang="en-US" dirty="0">
                <a:solidFill>
                  <a:schemeClr val="accent6">
                    <a:lumMod val="75000"/>
                  </a:schemeClr>
                </a:solidFill>
              </a:rPr>
              <a:t>For find more information about these features, </a:t>
            </a:r>
            <a:br>
              <a:rPr lang="en-US" dirty="0">
                <a:solidFill>
                  <a:schemeClr val="accent6">
                    <a:lumMod val="75000"/>
                  </a:schemeClr>
                </a:solidFill>
              </a:rPr>
            </a:br>
            <a:r>
              <a:rPr lang="en-US" dirty="0">
                <a:solidFill>
                  <a:schemeClr val="accent6">
                    <a:lumMod val="75000"/>
                  </a:schemeClr>
                </a:solidFill>
              </a:rPr>
              <a:t>visit the </a:t>
            </a:r>
            <a:r>
              <a:rPr lang="en-US" dirty="0">
                <a:solidFill>
                  <a:schemeClr val="accent6">
                    <a:lumMod val="75000"/>
                  </a:schemeClr>
                </a:solidFill>
                <a:hlinkClick r:id="rId2"/>
              </a:rPr>
              <a:t>documentation on our website</a:t>
            </a:r>
            <a:r>
              <a:rPr lang="en-US" dirty="0">
                <a:solidFill>
                  <a:schemeClr val="accent6">
                    <a:lumMod val="75000"/>
                  </a:schemeClr>
                </a:solidFill>
              </a:rPr>
              <a:t>.</a:t>
            </a:r>
          </a:p>
          <a:p>
            <a:pPr algn="ctr"/>
            <a:endParaRPr lang="en-US" dirty="0">
              <a:solidFill>
                <a:schemeClr val="accent6">
                  <a:lumMod val="75000"/>
                </a:schemeClr>
              </a:solidFill>
            </a:endParaRPr>
          </a:p>
          <a:p>
            <a:pPr algn="ctr"/>
            <a:r>
              <a:rPr lang="en-US" dirty="0">
                <a:solidFill>
                  <a:schemeClr val="accent6">
                    <a:lumMod val="75000"/>
                  </a:schemeClr>
                </a:solidFill>
              </a:rPr>
              <a:t>To give feedback or ask a question, </a:t>
            </a:r>
            <a:br>
              <a:rPr lang="en-US" dirty="0">
                <a:solidFill>
                  <a:schemeClr val="accent6">
                    <a:lumMod val="75000"/>
                  </a:schemeClr>
                </a:solidFill>
              </a:rPr>
            </a:br>
            <a:r>
              <a:rPr lang="en-US" dirty="0">
                <a:solidFill>
                  <a:schemeClr val="accent6">
                    <a:lumMod val="75000"/>
                  </a:schemeClr>
                </a:solidFill>
              </a:rPr>
              <a:t>contact us at </a:t>
            </a:r>
            <a:r>
              <a:rPr lang="en-US" dirty="0">
                <a:solidFill>
                  <a:schemeClr val="accent6">
                    <a:lumMod val="75000"/>
                  </a:schemeClr>
                </a:solidFill>
                <a:hlinkClick r:id="rId3"/>
              </a:rPr>
              <a:t>pptlabs@comp.nus.edu.sg</a:t>
            </a:r>
            <a:r>
              <a:rPr lang="en-US" dirty="0">
                <a:solidFill>
                  <a:schemeClr val="accent6">
                    <a:lumMod val="75000"/>
                  </a:schemeClr>
                </a:solidFill>
              </a:rPr>
              <a:t> </a:t>
            </a: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r>
              <a:rPr lang="en-US" sz="2800" b="1" dirty="0">
                <a:solidFill>
                  <a:srgbClr val="0070C0"/>
                </a:solidFill>
              </a:rPr>
              <a:t>Happy </a:t>
            </a:r>
            <a:r>
              <a:rPr lang="en-US" sz="2800" b="1" dirty="0" err="1">
                <a:solidFill>
                  <a:srgbClr val="0070C0"/>
                </a:solidFill>
              </a:rPr>
              <a:t>PowerPointing</a:t>
            </a:r>
            <a:r>
              <a:rPr lang="en-US" sz="2800" b="1" dirty="0">
                <a:solidFill>
                  <a:srgbClr val="0070C0"/>
                </a:solidFill>
              </a:rPr>
              <a:t>!</a:t>
            </a:r>
            <a:endParaRPr lang="en-SG" sz="2800" b="1" dirty="0">
              <a:solidFill>
                <a:srgbClr val="0070C0"/>
              </a:solidFill>
            </a:endParaRPr>
          </a:p>
        </p:txBody>
      </p:sp>
      <p:pic>
        <p:nvPicPr>
          <p:cNvPr id="17"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6468" r="7308" b="29338"/>
          <a:stretch/>
        </p:blipFill>
        <p:spPr bwMode="auto">
          <a:xfrm>
            <a:off x="3491502" y="4953000"/>
            <a:ext cx="2237196" cy="603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3713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PPSlideStart201402171123497521">
    <p:spTree>
      <p:nvGrpSpPr>
        <p:cNvPr id="1" name=""/>
        <p:cNvGrpSpPr/>
        <p:nvPr/>
      </p:nvGrpSpPr>
      <p:grpSpPr>
        <a:xfrm>
          <a:off x="0" y="0"/>
          <a:ext cx="0" cy="0"/>
          <a:chOff x="0" y="0"/>
          <a:chExt cx="0" cy="0"/>
        </a:xfrm>
      </p:grpSpPr>
      <p:sp>
        <p:nvSpPr>
          <p:cNvPr id="4" name="Research"/>
          <p:cNvSpPr/>
          <p:nvPr/>
        </p:nvSpPr>
        <p:spPr>
          <a:xfrm rot="19804930">
            <a:off x="1702461" y="1564960"/>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Research</a:t>
            </a:r>
            <a:endParaRPr lang="en-SG" dirty="0"/>
          </a:p>
        </p:txBody>
      </p:sp>
      <p:sp>
        <p:nvSpPr>
          <p:cNvPr id="5" name="Marketing"/>
          <p:cNvSpPr/>
          <p:nvPr/>
        </p:nvSpPr>
        <p:spPr>
          <a:xfrm rot="20389402">
            <a:off x="3939306" y="3146852"/>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Marketing</a:t>
            </a:r>
            <a:endParaRPr lang="en-SG" dirty="0"/>
          </a:p>
        </p:txBody>
      </p:sp>
      <p:sp>
        <p:nvSpPr>
          <p:cNvPr id="6" name="Development"/>
          <p:cNvSpPr/>
          <p:nvPr/>
        </p:nvSpPr>
        <p:spPr>
          <a:xfrm rot="1690524">
            <a:off x="6127620" y="4978229"/>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Development</a:t>
            </a:r>
            <a:endParaRPr lang="en-SG" dirty="0"/>
          </a:p>
        </p:txBody>
      </p:sp>
      <p:sp>
        <p:nvSpPr>
          <p:cNvPr id="8" name="Rectangle 7"/>
          <p:cNvSpPr/>
          <p:nvPr/>
        </p:nvSpPr>
        <p:spPr>
          <a:xfrm>
            <a:off x="199090" y="5005538"/>
            <a:ext cx="5943600" cy="1415772"/>
          </a:xfrm>
          <a:prstGeom prst="rect">
            <a:avLst/>
          </a:prstGeom>
        </p:spPr>
        <p:txBody>
          <a:bodyPr wrap="square">
            <a:spAutoFit/>
          </a:bodyPr>
          <a:lstStyle/>
          <a:p>
            <a:pPr lvl="0"/>
            <a:r>
              <a:rPr lang="en-US" sz="3200" b="1" dirty="0">
                <a:solidFill>
                  <a:schemeClr val="accent6">
                    <a:lumMod val="75000"/>
                  </a:schemeClr>
                </a:solidFill>
              </a:rPr>
              <a:t>2.</a:t>
            </a:r>
            <a:r>
              <a:rPr lang="en-US" dirty="0">
                <a:solidFill>
                  <a:schemeClr val="accent6">
                    <a:lumMod val="75000"/>
                  </a:schemeClr>
                </a:solidFill>
              </a:rPr>
              <a:t> While this slide is selected, click the             button and select                                           .</a:t>
            </a:r>
          </a:p>
          <a:p>
            <a:pPr lvl="0"/>
            <a:endParaRPr lang="en-US" dirty="0">
              <a:solidFill>
                <a:schemeClr val="accent6">
                  <a:lumMod val="75000"/>
                </a:schemeClr>
              </a:solidFill>
            </a:endParaRPr>
          </a:p>
          <a:p>
            <a:pPr lvl="0"/>
            <a:r>
              <a:rPr lang="en-US" dirty="0">
                <a:solidFill>
                  <a:schemeClr val="accent6">
                    <a:lumMod val="75000"/>
                  </a:schemeClr>
                </a:solidFill>
              </a:rPr>
              <a:t>That should insert a new slide containing the animation.</a:t>
            </a:r>
            <a:endParaRPr lang="en-SG" dirty="0">
              <a:solidFill>
                <a:schemeClr val="accent6">
                  <a:lumMod val="75000"/>
                </a:schemeClr>
              </a:solidFill>
            </a:endParaRPr>
          </a:p>
        </p:txBody>
      </p:sp>
      <p:sp>
        <p:nvSpPr>
          <p:cNvPr id="10" name="TextBox 9"/>
          <p:cNvSpPr txBox="1"/>
          <p:nvPr/>
        </p:nvSpPr>
        <p:spPr>
          <a:xfrm>
            <a:off x="600675" y="691018"/>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Let’s say you want to animate these shapes so that they end up in the positions given in the next slide.</a:t>
            </a:r>
            <a:endParaRPr lang="en-SG" dirty="0">
              <a:solidFill>
                <a:schemeClr val="accent6">
                  <a:lumMod val="75000"/>
                </a:schemeClr>
              </a:solidFill>
            </a:endParaRPr>
          </a:p>
        </p:txBody>
      </p:sp>
      <p:sp>
        <p:nvSpPr>
          <p:cNvPr id="12" name="profit"/>
          <p:cNvSpPr/>
          <p:nvPr/>
        </p:nvSpPr>
        <p:spPr>
          <a:xfrm>
            <a:off x="7086600" y="3124200"/>
            <a:ext cx="990600" cy="1402242"/>
          </a:xfrm>
          <a:prstGeom prst="flowChartMagneticDisk">
            <a:avLst/>
          </a:prstGeom>
          <a:solidFill>
            <a:srgbClr val="00B050"/>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SG" dirty="0"/>
          </a:p>
        </p:txBody>
      </p:sp>
      <p:sp>
        <p:nvSpPr>
          <p:cNvPr id="2" name="profit text"/>
          <p:cNvSpPr txBox="1"/>
          <p:nvPr/>
        </p:nvSpPr>
        <p:spPr>
          <a:xfrm>
            <a:off x="7086600" y="4648200"/>
            <a:ext cx="990600" cy="400110"/>
          </a:xfrm>
          <a:prstGeom prst="rect">
            <a:avLst/>
          </a:prstGeom>
          <a:noFill/>
        </p:spPr>
        <p:txBody>
          <a:bodyPr wrap="square" rtlCol="0">
            <a:spAutoFit/>
          </a:bodyPr>
          <a:lstStyle/>
          <a:p>
            <a:pPr algn="ctr"/>
            <a:r>
              <a:rPr lang="en-US" sz="2000" b="1" dirty="0">
                <a:solidFill>
                  <a:srgbClr val="00B050"/>
                </a:solidFill>
              </a:rPr>
              <a:t>Profit</a:t>
            </a:r>
            <a:endParaRPr lang="en-SG" sz="2000" b="1" dirty="0">
              <a:solidFill>
                <a:srgbClr val="00B050"/>
              </a:solidFill>
            </a:endParaRPr>
          </a:p>
        </p:txBody>
      </p:sp>
      <p:pic>
        <p:nvPicPr>
          <p:cNvPr id="9" name="Picture 8"/>
          <p:cNvPicPr>
            <a:picLocks noChangeAspect="1"/>
          </p:cNvPicPr>
          <p:nvPr/>
        </p:nvPicPr>
        <p:blipFill>
          <a:blip r:embed="rId2"/>
          <a:stretch>
            <a:fillRect/>
          </a:stretch>
        </p:blipFill>
        <p:spPr>
          <a:xfrm>
            <a:off x="4010625" y="5066492"/>
            <a:ext cx="590550" cy="704850"/>
          </a:xfrm>
          <a:prstGeom prst="rect">
            <a:avLst/>
          </a:prstGeom>
          <a:effectLst>
            <a:outerShdw blurRad="63500" sx="102000" sy="102000" algn="ctr" rotWithShape="0">
              <a:prstClr val="black">
                <a:alpha val="40000"/>
              </a:prstClr>
            </a:outerShdw>
          </a:effectLst>
        </p:spPr>
      </p:pic>
      <p:pic>
        <p:nvPicPr>
          <p:cNvPr id="11" name="Picture 10"/>
          <p:cNvPicPr>
            <a:picLocks noChangeAspect="1"/>
          </p:cNvPicPr>
          <p:nvPr/>
        </p:nvPicPr>
        <p:blipFill>
          <a:blip r:embed="rId3"/>
          <a:stretch>
            <a:fillRect/>
          </a:stretch>
        </p:blipFill>
        <p:spPr>
          <a:xfrm>
            <a:off x="902825" y="5521125"/>
            <a:ext cx="2148143" cy="325925"/>
          </a:xfrm>
          <a:prstGeom prst="rect">
            <a:avLst/>
          </a:prstGeom>
          <a:effectLst>
            <a:outerShdw blurRad="63500" sx="102000" sy="102000" algn="ctr" rotWithShape="0">
              <a:prstClr val="black">
                <a:alpha val="40000"/>
              </a:prstClr>
            </a:outerShdw>
          </a:effectLst>
        </p:spPr>
      </p:pic>
      <p:sp>
        <p:nvSpPr>
          <p:cNvPr id="18"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Add Animation Slide</a:t>
            </a:r>
            <a:endParaRPr lang="en-SG" b="1" dirty="0">
              <a:solidFill>
                <a:srgbClr val="0070C0"/>
              </a:solidFill>
            </a:endParaRP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 y="71984"/>
            <a:ext cx="685800" cy="685800"/>
          </a:xfrm>
          <a:prstGeom prst="rect">
            <a:avLst/>
          </a:prstGeom>
        </p:spPr>
      </p:pic>
    </p:spTree>
    <p:extLst>
      <p:ext uri="{BB962C8B-B14F-4D97-AF65-F5344CB8AC3E}">
        <p14:creationId xmlns:p14="http://schemas.microsoft.com/office/powerpoint/2010/main" val="3183536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PPSlideEnd201501011143021763">
    <p:spTree>
      <p:nvGrpSpPr>
        <p:cNvPr id="1" name=""/>
        <p:cNvGrpSpPr/>
        <p:nvPr/>
      </p:nvGrpSpPr>
      <p:grpSpPr>
        <a:xfrm>
          <a:off x="0" y="0"/>
          <a:ext cx="0" cy="0"/>
          <a:chOff x="0" y="0"/>
          <a:chExt cx="0" cy="0"/>
        </a:xfrm>
      </p:grpSpPr>
      <p:sp>
        <p:nvSpPr>
          <p:cNvPr id="4" name="Research"/>
          <p:cNvSpPr/>
          <p:nvPr/>
        </p:nvSpPr>
        <p:spPr>
          <a:xfrm>
            <a:off x="610509" y="3214411"/>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Research</a:t>
            </a:r>
            <a:endParaRPr lang="en-SG" dirty="0"/>
          </a:p>
        </p:txBody>
      </p:sp>
      <p:sp>
        <p:nvSpPr>
          <p:cNvPr id="5" name="Marketing"/>
          <p:cNvSpPr/>
          <p:nvPr/>
        </p:nvSpPr>
        <p:spPr>
          <a:xfrm>
            <a:off x="2524200" y="3214411"/>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Marketing</a:t>
            </a:r>
            <a:endParaRPr lang="en-SG" dirty="0"/>
          </a:p>
        </p:txBody>
      </p:sp>
      <p:sp>
        <p:nvSpPr>
          <p:cNvPr id="6" name="Development"/>
          <p:cNvSpPr/>
          <p:nvPr/>
        </p:nvSpPr>
        <p:spPr>
          <a:xfrm>
            <a:off x="4429200" y="3214411"/>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Development</a:t>
            </a:r>
            <a:endParaRPr lang="en-SG" dirty="0"/>
          </a:p>
        </p:txBody>
      </p:sp>
      <p:sp>
        <p:nvSpPr>
          <p:cNvPr id="12" name="profit"/>
          <p:cNvSpPr/>
          <p:nvPr/>
        </p:nvSpPr>
        <p:spPr>
          <a:xfrm>
            <a:off x="7086600" y="2590800"/>
            <a:ext cx="1371600" cy="1935642"/>
          </a:xfrm>
          <a:prstGeom prst="flowChartMagneticDisk">
            <a:avLst/>
          </a:prstGeom>
          <a:solidFill>
            <a:srgbClr val="00B050"/>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SG" dirty="0"/>
          </a:p>
        </p:txBody>
      </p:sp>
      <p:sp>
        <p:nvSpPr>
          <p:cNvPr id="2" name="profit text"/>
          <p:cNvSpPr txBox="1"/>
          <p:nvPr/>
        </p:nvSpPr>
        <p:spPr>
          <a:xfrm>
            <a:off x="7277100" y="4653271"/>
            <a:ext cx="990600" cy="400110"/>
          </a:xfrm>
          <a:prstGeom prst="rect">
            <a:avLst/>
          </a:prstGeom>
          <a:noFill/>
        </p:spPr>
        <p:txBody>
          <a:bodyPr wrap="square" rtlCol="0">
            <a:spAutoFit/>
          </a:bodyPr>
          <a:lstStyle/>
          <a:p>
            <a:pPr algn="ctr"/>
            <a:r>
              <a:rPr lang="en-US" sz="2000" b="1" dirty="0">
                <a:solidFill>
                  <a:srgbClr val="00B050"/>
                </a:solidFill>
              </a:rPr>
              <a:t>Profit</a:t>
            </a:r>
            <a:endParaRPr lang="en-SG" sz="2000" b="1" dirty="0">
              <a:solidFill>
                <a:srgbClr val="00B050"/>
              </a:solidFill>
            </a:endParaRPr>
          </a:p>
        </p:txBody>
      </p:sp>
      <p:sp>
        <p:nvSpPr>
          <p:cNvPr id="7" name="TextBox 5"/>
          <p:cNvSpPr txBox="1"/>
          <p:nvPr/>
        </p:nvSpPr>
        <p:spPr>
          <a:xfrm>
            <a:off x="304800" y="6054150"/>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Animation Lab</a:t>
            </a:r>
            <a:r>
              <a:rPr lang="en-US" dirty="0">
                <a:solidFill>
                  <a:schemeClr val="accent6">
                    <a:lumMod val="75000"/>
                  </a:schemeClr>
                </a:solidFill>
              </a:rPr>
              <a:t>, please refer to </a:t>
            </a:r>
            <a:r>
              <a:rPr lang="en-US" dirty="0">
                <a:solidFill>
                  <a:schemeClr val="accent6">
                    <a:lumMod val="75000"/>
                  </a:schemeClr>
                </a:solidFill>
                <a:hlinkClick r:id="rId2"/>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1829647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Now, let’s try using </a:t>
            </a:r>
            <a:r>
              <a:rPr lang="en-US" dirty="0">
                <a:solidFill>
                  <a:srgbClr val="0070C0"/>
                </a:solidFill>
              </a:rPr>
              <a:t>Tooltips Lab</a:t>
            </a:r>
            <a:endParaRPr lang="en-SG" dirty="0">
              <a:solidFill>
                <a:srgbClr val="0070C0"/>
              </a:solidFill>
            </a:endParaRPr>
          </a:p>
        </p:txBody>
      </p:sp>
      <p:grpSp>
        <p:nvGrpSpPr>
          <p:cNvPr id="17" name="Group 16"/>
          <p:cNvGrpSpPr/>
          <p:nvPr/>
        </p:nvGrpSpPr>
        <p:grpSpPr>
          <a:xfrm>
            <a:off x="2438400" y="2895600"/>
            <a:ext cx="838200" cy="838200"/>
            <a:chOff x="3634444" y="1026085"/>
            <a:chExt cx="838200" cy="838200"/>
          </a:xfrm>
        </p:grpSpPr>
        <p:grpSp>
          <p:nvGrpSpPr>
            <p:cNvPr id="18" name="Group 17">
              <a:extLst>
                <a:ext uri="{FF2B5EF4-FFF2-40B4-BE49-F238E27FC236}">
                  <a16:creationId xmlns:a16="http://schemas.microsoft.com/office/drawing/2014/main" id="{50FC66A1-77B5-45B7-8889-AB9F65F3C36E}"/>
                </a:ext>
              </a:extLst>
            </p:cNvPr>
            <p:cNvGrpSpPr/>
            <p:nvPr/>
          </p:nvGrpSpPr>
          <p:grpSpPr>
            <a:xfrm>
              <a:off x="3634444" y="1026085"/>
              <a:ext cx="838200" cy="838200"/>
              <a:chOff x="790085" y="940741"/>
              <a:chExt cx="838200" cy="838200"/>
            </a:xfrm>
          </p:grpSpPr>
          <p:grpSp>
            <p:nvGrpSpPr>
              <p:cNvPr id="20" name="Group 19"/>
              <p:cNvGrpSpPr/>
              <p:nvPr/>
            </p:nvGrpSpPr>
            <p:grpSpPr>
              <a:xfrm>
                <a:off x="790085" y="940741"/>
                <a:ext cx="838200" cy="838200"/>
                <a:chOff x="1002575" y="1231726"/>
                <a:chExt cx="838200" cy="838200"/>
              </a:xfrm>
            </p:grpSpPr>
            <p:sp>
              <p:nvSpPr>
                <p:cNvPr id="27" name="Rectangle 26"/>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Rectangle 4"/>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Flowchart: Connector 20"/>
              <p:cNvSpPr/>
              <p:nvPr/>
            </p:nvSpPr>
            <p:spPr>
              <a:xfrm>
                <a:off x="977728" y="1511713"/>
                <a:ext cx="108122" cy="88951"/>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F5D78658-F6C6-46B3-8E89-3147C3306144}"/>
                  </a:ext>
                </a:extLst>
              </p:cNvPr>
              <p:cNvGrpSpPr/>
              <p:nvPr/>
            </p:nvGrpSpPr>
            <p:grpSpPr>
              <a:xfrm>
                <a:off x="972966" y="1113229"/>
                <a:ext cx="465310" cy="289668"/>
                <a:chOff x="972966" y="1113229"/>
                <a:chExt cx="465310" cy="289668"/>
              </a:xfrm>
            </p:grpSpPr>
            <p:sp>
              <p:nvSpPr>
                <p:cNvPr id="23" name="Rectangular Callout 6">
                  <a:extLst>
                    <a:ext uri="{FF2B5EF4-FFF2-40B4-BE49-F238E27FC236}">
                      <a16:creationId xmlns:a16="http://schemas.microsoft.com/office/drawing/2014/main" id="{1FC8639D-28D2-4B1A-B64F-48D215B62821}"/>
                    </a:ext>
                  </a:extLst>
                </p:cNvPr>
                <p:cNvSpPr/>
                <p:nvPr/>
              </p:nvSpPr>
              <p:spPr>
                <a:xfrm>
                  <a:off x="972966" y="1113229"/>
                  <a:ext cx="465310" cy="289668"/>
                </a:xfrm>
                <a:prstGeom prst="wedgeRectCallout">
                  <a:avLst>
                    <a:gd name="adj1" fmla="val -29047"/>
                    <a:gd name="adj2" fmla="val 80095"/>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7BB3C0C0-A39F-42D6-B1EC-3DFB03D81DA6}"/>
                    </a:ext>
                  </a:extLst>
                </p:cNvPr>
                <p:cNvCxnSpPr>
                  <a:cxnSpLocks/>
                </p:cNvCxnSpPr>
                <p:nvPr/>
              </p:nvCxnSpPr>
              <p:spPr>
                <a:xfrm>
                  <a:off x="1057215" y="1198954"/>
                  <a:ext cx="314392"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F9239F3-B320-479E-9E88-B5EE0FFE7EDD}"/>
                    </a:ext>
                  </a:extLst>
                </p:cNvPr>
                <p:cNvCxnSpPr>
                  <a:cxnSpLocks/>
                </p:cNvCxnSpPr>
                <p:nvPr/>
              </p:nvCxnSpPr>
              <p:spPr>
                <a:xfrm>
                  <a:off x="1057215" y="1256104"/>
                  <a:ext cx="314392"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60AE25F-756D-4BC6-B66E-9297FD09E6E6}"/>
                    </a:ext>
                  </a:extLst>
                </p:cNvPr>
                <p:cNvCxnSpPr>
                  <a:cxnSpLocks/>
                </p:cNvCxnSpPr>
                <p:nvPr/>
              </p:nvCxnSpPr>
              <p:spPr>
                <a:xfrm>
                  <a:off x="1057215" y="1318017"/>
                  <a:ext cx="314392"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grpSp>
        <p:cxnSp>
          <p:nvCxnSpPr>
            <p:cNvPr id="19" name="Straight Connector 18">
              <a:extLst>
                <a:ext uri="{FF2B5EF4-FFF2-40B4-BE49-F238E27FC236}">
                  <a16:creationId xmlns:a16="http://schemas.microsoft.com/office/drawing/2014/main" id="{49614C63-4EB0-43CA-853C-D98FF90EBB5D}"/>
                </a:ext>
              </a:extLst>
            </p:cNvPr>
            <p:cNvCxnSpPr>
              <a:cxnSpLocks/>
            </p:cNvCxnSpPr>
            <p:nvPr/>
          </p:nvCxnSpPr>
          <p:spPr>
            <a:xfrm>
              <a:off x="3921914" y="1284298"/>
              <a:ext cx="260711"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2592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ELOAD_ORIGINIMG" val="C:\Users\Giki\Documents\pptlabs_pictureSlidesLab\sample2"/>
  <p:tag name="RELOAD_CROPPEDIMG" val="C:\Users\Giki\Documents\pptlabs_pictureSlidesLab\crop-5479479268d6a8e9.jpg"/>
  <p:tag name="RELOAD_IMGCONTEXT" val="https://flic.kr/p/5s5APp"/>
  <p:tag name="RELOAD_IMGSOURCE" val="https://flic.kr/p/5s5APp"/>
  <p:tag name="RELOAD_RECTX" val="0"/>
  <p:tag name="RELOAD_RECTY" val="0"/>
  <p:tag name="RELOAD_RECTWIDTH" val="0"/>
  <p:tag name="RELOAD_RECTHEIGHT" val="0"/>
  <p:tag name="RELOAD_ISUSEFROSTEDGLASSBANNERSTYLE" val="True"/>
  <p:tag name="RELOAD_FROSTEDGLASSBANNERCOLOR" val="#000000"/>
  <p:tag name="RELOAD_FROSTEDGLASSBANNERTRANSPARENCY" val="80"/>
  <p:tag name="RELOAD_ISUSEFROSTEDGLASSTEXTBOXSTYLE" val="False"/>
  <p:tag name="RELOAD_FROSTEDGLASSTEXTBOXCOLOR" val="#000000"/>
  <p:tag name="RELOAD_FROSTEDGLASSTEXTBOXTRANSPARENCY" val="80"/>
  <p:tag name="RELOAD_PICTUREINDEX" val="0"/>
  <p:tag name="RELOAD_ISUSEBANNERSTYLE" val="False"/>
  <p:tag name="RELOAD_BANNERSHAPE" val="0"/>
  <p:tag name="RELOAD_BANNERDIRECTION" val="1"/>
  <p:tag name="RELOAD_BANNERCOLOR" val="#000000"/>
  <p:tag name="RELOAD_BANNERTRANSPARENCY" val="25"/>
  <p:tag name="RELOAD_ISUSEBLURSTYLE" val="False"/>
  <p:tag name="RELOAD_BLURDEGREE" val="0"/>
  <p:tag name="RELOAD_ISUSECIRCLESTYLE" val="False"/>
  <p:tag name="RELOAD_CIRCLECOLOR" val="#FFFFFF"/>
  <p:tag name="RELOAD_CIRCLETRANSPARENCY" val="0"/>
  <p:tag name="RELOAD_ISUSEFRAMESTYLE" val="False"/>
  <p:tag name="RELOAD_FRAMECOLOR" val="#FFFFFF"/>
  <p:tag name="RELOAD_FRAMETRANSPARENCY" val="30"/>
  <p:tag name="RELOAD_OPTIONNAME" val="Reloaded"/>
  <p:tag name="RELOAD_STYLENAME" val="Frosted Glass Banner Style"/>
  <p:tag name="RELOAD_ISUSEOUTLINESTYLE" val="False"/>
  <p:tag name="RELOAD_OUTLINECOLOR" val="#FFFFFF"/>
  <p:tag name="RELOAD_ISUSEOVERLAYSTYLE" val="False"/>
  <p:tag name="RELOAD_OVERLAYCOLOR" val="#000000"/>
  <p:tag name="RELOAD_TRANSPARENCY" val="100"/>
  <p:tag name="RELOAD_CITATIONFONTSIZE" val="14"/>
  <p:tag name="RELOAD_IMAGEREFERENCEALIGNMENT" val="0"/>
  <p:tag name="RELOAD_ISUSESPECIALEFFECTSTYLE" val="False"/>
  <p:tag name="RELOAD_SPECIALEFFECT" val="-1"/>
  <p:tag name="RELOAD_ISUSETEXTFORMAT" val="True"/>
  <p:tag name="RELOAD_FONTFAMILY" val="Segoe UI"/>
  <p:tag name="RELOAD_FONTSIZEINCREASE" val="20"/>
  <p:tag name="RELOAD_FONTCOLOR" val="#FFFFFF"/>
  <p:tag name="RELOAD_TEXTBOXPOSITION" val="5"/>
  <p:tag name="RELOAD_TEXTBOXALIGNMENT" val="1"/>
  <p:tag name="RELOAD_ISUSETEXTBOXSTYLE" val="False"/>
  <p:tag name="RELOAD_TEXTBOXCOLOR" val="#000000"/>
  <p:tag name="RELOAD_TEXTBOXTRANSPARENCY" val="25"/>
  <p:tag name="RELOAD_ISUSETEXTGLOW" val="False"/>
  <p:tag name="RELOAD_ISUSETRIANGLESTYLE" val="False"/>
  <p:tag name="RELOAD_TRIANGLECOLOR" val="#000000"/>
  <p:tag name="RELOAD_TRIANGLETRANSPARENCY" val="0"/>
</p:tagLst>
</file>

<file path=ppt/tags/tag2.xml><?xml version="1.0" encoding="utf-8"?>
<p:tagLst xmlns:a="http://schemas.openxmlformats.org/drawingml/2006/main" xmlns:r="http://schemas.openxmlformats.org/officeDocument/2006/relationships" xmlns:p="http://schemas.openxmlformats.org/presentationml/2006/main">
  <p:tag name="ORIGINALFONTSIZE" val="1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2772</TotalTime>
  <Words>3303</Words>
  <Application>Microsoft Office PowerPoint</Application>
  <PresentationFormat>On-screen Show (4:3)</PresentationFormat>
  <Paragraphs>369</Paragraphs>
  <Slides>67</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67</vt:i4>
      </vt:variant>
    </vt:vector>
  </HeadingPairs>
  <TitlesOfParts>
    <vt:vector size="76" baseType="lpstr">
      <vt:lpstr>宋体</vt:lpstr>
      <vt:lpstr>Arial</vt:lpstr>
      <vt:lpstr>Calibri</vt:lpstr>
      <vt:lpstr>Century Gothic</vt:lpstr>
      <vt:lpstr>Consolas</vt:lpstr>
      <vt:lpstr>Gill Sans Ultra Bold</vt:lpstr>
      <vt:lpstr>Segoe UI</vt:lpstr>
      <vt:lpstr>Wingdings</vt:lpstr>
      <vt:lpstr>Office Theme</vt:lpstr>
      <vt:lpstr>Congratulations on installing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Learning  is a never-ending journey.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Damith Chatura Rajapakse</dc:creator>
  <cp:lastModifiedBy>Xiaowei Li</cp:lastModifiedBy>
  <cp:revision>343</cp:revision>
  <dcterms:created xsi:type="dcterms:W3CDTF">2006-08-16T00:00:00Z</dcterms:created>
  <dcterms:modified xsi:type="dcterms:W3CDTF">2019-04-14T06:09:45Z</dcterms:modified>
</cp:coreProperties>
</file>